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6" Type="http://schemas.openxmlformats.org/officeDocument/2006/relationships/font" Target="fonts/Raleway-boldItalic.fntdata"/><Relationship Id="rId13" Type="http://schemas.openxmlformats.org/officeDocument/2006/relationships/slide" Target="slides/slide8.xml"/><Relationship Id="rId18" Type="http://schemas.openxmlformats.org/officeDocument/2006/relationships/slide" Target="slides/slide13.xml"/><Relationship Id="rId21" Type="http://schemas.openxmlformats.org/officeDocument/2006/relationships/slide" Target="slides/slide16.xml"/><Relationship Id="rId3" Type="http://schemas.openxmlformats.org/officeDocument/2006/relationships/presProps" Target="presProps.xml"/><Relationship Id="rId25" Type="http://schemas.openxmlformats.org/officeDocument/2006/relationships/font" Target="fonts/Raleway-italic.fntdata"/><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customXml" Target="../customXml/item3.xml"/><Relationship Id="rId20" Type="http://schemas.openxmlformats.org/officeDocument/2006/relationships/slide" Target="slides/slide15.xml"/><Relationship Id="rId2" Type="http://schemas.openxmlformats.org/officeDocument/2006/relationships/viewProps" Target="viewProps.xml"/><Relationship Id="rId29" Type="http://schemas.openxmlformats.org/officeDocument/2006/relationships/font" Target="fonts/Lato-italic.fntdata"/><Relationship Id="rId16" Type="http://schemas.openxmlformats.org/officeDocument/2006/relationships/slide" Target="slides/slide11.xml"/><Relationship Id="rId24" Type="http://schemas.openxmlformats.org/officeDocument/2006/relationships/font" Target="fonts/Raleway-bold.fntdata"/><Relationship Id="rId1" Type="http://schemas.openxmlformats.org/officeDocument/2006/relationships/theme" Target="theme/theme1.xml"/><Relationship Id="rId6" Type="http://schemas.openxmlformats.org/officeDocument/2006/relationships/slide" Target="slides/slide1.xml"/><Relationship Id="rId11" Type="http://schemas.openxmlformats.org/officeDocument/2006/relationships/slide" Target="slides/slide6.xml"/><Relationship Id="rId32" Type="http://schemas.openxmlformats.org/officeDocument/2006/relationships/customXml" Target="../customXml/item2.xml"/><Relationship Id="rId23" Type="http://schemas.openxmlformats.org/officeDocument/2006/relationships/font" Target="fonts/Raleway-regular.fntdata"/><Relationship Id="rId28" Type="http://schemas.openxmlformats.org/officeDocument/2006/relationships/font" Target="fonts/Lato-bold.fntdata"/><Relationship Id="rId5" Type="http://schemas.openxmlformats.org/officeDocument/2006/relationships/notesMaster" Target="notesMasters/notesMaster1.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customXml" Target="../customXml/item1.xml"/><Relationship Id="rId22" Type="http://schemas.openxmlformats.org/officeDocument/2006/relationships/slide" Target="slides/slide17.xml"/><Relationship Id="rId4" Type="http://schemas.openxmlformats.org/officeDocument/2006/relationships/slideMaster" Target="slideMasters/slideMaster1.xml"/><Relationship Id="rId9" Type="http://schemas.openxmlformats.org/officeDocument/2006/relationships/slide" Target="slides/slide4.xml"/><Relationship Id="rId27" Type="http://schemas.openxmlformats.org/officeDocument/2006/relationships/font" Target="fonts/Lato-regular.fntdata"/><Relationship Id="rId30" Type="http://schemas.openxmlformats.org/officeDocument/2006/relationships/font" Target="fonts/Lato-boldItalic.fntdata"/><Relationship Id="rId14" Type="http://schemas.openxmlformats.org/officeDocument/2006/relationships/slide" Target="slides/slide9.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cohere.com/v2/docs/chroma-and-cohere"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ollama.com/"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ngtree.com/free-png-vectors/computer-virus" TargetMode="External"/><Relationship Id="rId3" Type="http://schemas.openxmlformats.org/officeDocument/2006/relationships/hyperlink" Target="https://encrypted-tbn0.gstatic.com/images?q=tbn:ANd9GcSE7cGcgAwkrxoeB63Td70agsPJticrxyVthg&amp;s"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37cec8bf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37cec8bf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reason we use a vector database is because it extracts meaningful data from the massive list of CVEs. It thins the input size and prevents hallucinations, since it will only return the most relevant data in the CVE list. Most importantly though, it is much more efficient than trying to run a large language model on hundreds of thousands of files for every query.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Old —--------------------------------</a:t>
            </a:r>
            <a:endParaRPr/>
          </a:p>
          <a:p>
            <a:pPr indent="0" lvl="0" marL="0" rtl="0" algn="l">
              <a:spcBef>
                <a:spcPts val="0"/>
              </a:spcBef>
              <a:spcAft>
                <a:spcPts val="0"/>
              </a:spcAft>
              <a:buClr>
                <a:schemeClr val="dk1"/>
              </a:buClr>
              <a:buSzPts val="1100"/>
              <a:buFont typeface="Arial"/>
              <a:buNone/>
            </a:pPr>
            <a:r>
              <a:rPr lang="en"/>
              <a:t>Since we are using a Retrieval Augmented Generation model with a lot of data, we opted for a vector database to store the information that the llm uses.</a:t>
            </a:r>
            <a:endParaRPr/>
          </a:p>
          <a:p>
            <a:pPr indent="0" lvl="0" marL="0" rtl="0" algn="l">
              <a:spcBef>
                <a:spcPts val="0"/>
              </a:spcBef>
              <a:spcAft>
                <a:spcPts val="0"/>
              </a:spcAft>
              <a:buClr>
                <a:schemeClr val="dk1"/>
              </a:buClr>
              <a:buSzPts val="1100"/>
              <a:buFont typeface="Arial"/>
              <a:buNone/>
            </a:pPr>
            <a:r>
              <a:rPr lang="en"/>
              <a:t>Vector databases store data in vectors instead of in rows and columns. This allows our program to bunch CVEs together semantically. Since CVEs have been gathered over many years, the way that they have been reported is inconsistent. Using a vector database we can ensure that the most relevant CVEs will be fed to the LLM.</a:t>
            </a:r>
            <a:endParaRPr/>
          </a:p>
          <a:p>
            <a:pPr indent="0" lvl="0" marL="0" rtl="0" algn="l">
              <a:spcBef>
                <a:spcPts val="0"/>
              </a:spcBef>
              <a:spcAft>
                <a:spcPts val="0"/>
              </a:spcAft>
              <a:buClr>
                <a:schemeClr val="dk1"/>
              </a:buClr>
              <a:buSzPts val="1100"/>
              <a:buFont typeface="Arial"/>
              <a:buNone/>
            </a:pPr>
            <a:r>
              <a:rPr lang="en"/>
              <a:t>Our database contains all the CVEs in the CVE v5 list and can be updated regularly in order to accommodate new CVEs that have been reported.</a:t>
            </a:r>
            <a:endParaRPr/>
          </a:p>
          <a:p>
            <a:pPr indent="0" lvl="0" marL="0" rtl="0" algn="l">
              <a:spcBef>
                <a:spcPts val="0"/>
              </a:spcBef>
              <a:spcAft>
                <a:spcPts val="0"/>
              </a:spcAft>
              <a:buClr>
                <a:schemeClr val="dk1"/>
              </a:buClr>
              <a:buSzPts val="1100"/>
              <a:buFont typeface="Arial"/>
              <a:buNone/>
            </a:pPr>
            <a:r>
              <a:rPr lang="en"/>
              <a:t>We are using an open source solution called ChromaDB, which is able to pull only CVEs from the database that are possibly related to the user. This step is essential in improving the runtime of our program, as running an LLM on hundreds of thousands of files would be extremely inefficient.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Image source: </a:t>
            </a:r>
            <a:r>
              <a:rPr lang="en" u="sng">
                <a:solidFill>
                  <a:schemeClr val="hlink"/>
                </a:solidFill>
                <a:hlinkClick r:id="rId2"/>
              </a:rPr>
              <a:t>https://docs.cohere.com/v2/docs/chroma-and-cohere</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31fada5a5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31fada5a5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So we are using a Retrieval augmented generation artificial intelligence model, which is often abbreviated as just ‘RAG’. RAG models are not the same as fine tuned </a:t>
            </a:r>
            <a:r>
              <a:rPr lang="en">
                <a:solidFill>
                  <a:schemeClr val="dk1"/>
                </a:solidFill>
              </a:rPr>
              <a:t>models</a:t>
            </a:r>
            <a:r>
              <a:rPr lang="en">
                <a:solidFill>
                  <a:schemeClr val="dk1"/>
                </a:solidFill>
              </a:rPr>
              <a:t>, but run on the same base LLM architecture.</a:t>
            </a:r>
            <a:endParaRPr>
              <a:solidFill>
                <a:schemeClr val="dk1"/>
              </a:solidFill>
            </a:endParaRPr>
          </a:p>
          <a:p>
            <a:pPr indent="0" lvl="0" marL="0" rtl="0" algn="l">
              <a:spcBef>
                <a:spcPts val="0"/>
              </a:spcBef>
              <a:spcAft>
                <a:spcPts val="0"/>
              </a:spcAft>
              <a:buNone/>
            </a:pPr>
            <a:r>
              <a:rPr lang="en">
                <a:solidFill>
                  <a:schemeClr val="dk1"/>
                </a:solidFill>
              </a:rPr>
              <a:t>NEXT</a:t>
            </a:r>
            <a:endParaRPr>
              <a:solidFill>
                <a:schemeClr val="dk1"/>
              </a:solidFill>
            </a:endParaRPr>
          </a:p>
          <a:p>
            <a:pPr indent="0" lvl="0" marL="0" rtl="0" algn="l">
              <a:spcBef>
                <a:spcPts val="0"/>
              </a:spcBef>
              <a:spcAft>
                <a:spcPts val="0"/>
              </a:spcAft>
              <a:buNone/>
            </a:pPr>
            <a:r>
              <a:rPr lang="en">
                <a:solidFill>
                  <a:schemeClr val="dk1"/>
                </a:solidFill>
              </a:rPr>
              <a:t>This desired cve context that we got from the vector database is then used during our ai generation step.</a:t>
            </a:r>
            <a:endParaRPr>
              <a:solidFill>
                <a:schemeClr val="dk1"/>
              </a:solidFill>
            </a:endParaRPr>
          </a:p>
          <a:p>
            <a:pPr indent="0" lvl="0" marL="0" rtl="0" algn="l">
              <a:spcBef>
                <a:spcPts val="0"/>
              </a:spcBef>
              <a:spcAft>
                <a:spcPts val="0"/>
              </a:spcAft>
              <a:buNone/>
            </a:pPr>
            <a:r>
              <a:rPr lang="en">
                <a:solidFill>
                  <a:schemeClr val="dk1"/>
                </a:solidFill>
              </a:rPr>
              <a:t>NEXT</a:t>
            </a:r>
            <a:endParaRPr>
              <a:solidFill>
                <a:schemeClr val="dk1"/>
              </a:solidFill>
            </a:endParaRPr>
          </a:p>
          <a:p>
            <a:pPr indent="0" lvl="0" marL="0" rtl="0" algn="l">
              <a:spcBef>
                <a:spcPts val="0"/>
              </a:spcBef>
              <a:spcAft>
                <a:spcPts val="0"/>
              </a:spcAft>
              <a:buNone/>
            </a:pPr>
            <a:r>
              <a:rPr lang="en">
                <a:solidFill>
                  <a:schemeClr val="dk1"/>
                </a:solidFill>
              </a:rPr>
              <a:t>We use this context along with our target system data</a:t>
            </a:r>
            <a:endParaRPr>
              <a:solidFill>
                <a:schemeClr val="dk1"/>
              </a:solidFill>
            </a:endParaRPr>
          </a:p>
          <a:p>
            <a:pPr indent="0" lvl="0" marL="0" rtl="0" algn="l">
              <a:spcBef>
                <a:spcPts val="0"/>
              </a:spcBef>
              <a:spcAft>
                <a:spcPts val="0"/>
              </a:spcAft>
              <a:buNone/>
            </a:pPr>
            <a:r>
              <a:rPr lang="en">
                <a:solidFill>
                  <a:schemeClr val="dk1"/>
                </a:solidFill>
              </a:rPr>
              <a:t>NEXT</a:t>
            </a:r>
            <a:endParaRPr>
              <a:solidFill>
                <a:schemeClr val="dk1"/>
              </a:solidFill>
            </a:endParaRPr>
          </a:p>
          <a:p>
            <a:pPr indent="0" lvl="0" marL="0" rtl="0" algn="l">
              <a:spcBef>
                <a:spcPts val="0"/>
              </a:spcBef>
              <a:spcAft>
                <a:spcPts val="0"/>
              </a:spcAft>
              <a:buNone/>
            </a:pPr>
            <a:r>
              <a:rPr lang="en">
                <a:solidFill>
                  <a:schemeClr val="dk1"/>
                </a:solidFill>
              </a:rPr>
              <a:t>These are the two things that we feed into a customized version of the llama language model.</a:t>
            </a:r>
            <a:endParaRPr>
              <a:solidFill>
                <a:schemeClr val="dk1"/>
              </a:solidFill>
            </a:endParaRPr>
          </a:p>
          <a:p>
            <a:pPr indent="0" lvl="0" marL="0" rtl="0" algn="l">
              <a:spcBef>
                <a:spcPts val="0"/>
              </a:spcBef>
              <a:spcAft>
                <a:spcPts val="0"/>
              </a:spcAft>
              <a:buNone/>
            </a:pPr>
            <a:r>
              <a:rPr lang="en">
                <a:solidFill>
                  <a:schemeClr val="dk1"/>
                </a:solidFill>
              </a:rPr>
              <a:t>(NEXT)</a:t>
            </a:r>
            <a:endParaRPr>
              <a:solidFill>
                <a:schemeClr val="dk1"/>
              </a:solidFill>
            </a:endParaRPr>
          </a:p>
          <a:p>
            <a:pPr indent="0" lvl="0" marL="0" rtl="0" algn="l">
              <a:spcBef>
                <a:spcPts val="0"/>
              </a:spcBef>
              <a:spcAft>
                <a:spcPts val="0"/>
              </a:spcAft>
              <a:buNone/>
            </a:pPr>
            <a:r>
              <a:rPr lang="en">
                <a:solidFill>
                  <a:schemeClr val="dk1"/>
                </a:solidFill>
              </a:rPr>
              <a:t>After some processing, the LLM spits out an RMF style report.</a:t>
            </a:r>
            <a:endParaRPr>
              <a:solidFill>
                <a:schemeClr val="dk1"/>
              </a:solidFill>
            </a:endParaRPr>
          </a:p>
          <a:p>
            <a:pPr indent="0" lvl="0" marL="0" rtl="0" algn="l">
              <a:spcBef>
                <a:spcPts val="0"/>
              </a:spcBef>
              <a:spcAft>
                <a:spcPts val="0"/>
              </a:spcAft>
              <a:buNone/>
            </a:pPr>
            <a:r>
              <a:rPr lang="en">
                <a:solidFill>
                  <a:schemeClr val="dk1"/>
                </a:solidFill>
              </a:rPr>
              <a:t>This is the final step in our process, and the report is what gets provided to the user.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Image source: </a:t>
            </a:r>
            <a:r>
              <a:rPr lang="en" u="sng">
                <a:solidFill>
                  <a:schemeClr val="hlink"/>
                </a:solidFill>
                <a:hlinkClick r:id="rId2"/>
              </a:rPr>
              <a:t>https://ollama.com/</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31fada5a5d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31fada5a5d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37cec8bf1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37cec8bf1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32b2b5fec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32b2b5fec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37cec8bf12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37cec8bf12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3245d5fa1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3245d5fa1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39ad9d1bfa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339ad9d1bfa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31b640928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31b640928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377c42d293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377c42d293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Steve Pause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Without our tool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Spends Hours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Search for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Ends up spending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39ad9d1bfa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39ad9d1bfa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Steve with our tool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our tool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Update and patching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Risk Management </a:t>
            </a:r>
            <a:r>
              <a:rPr lang="en"/>
              <a:t>Compliance</a:t>
            </a:r>
            <a:r>
              <a:rPr lang="en"/>
              <a:t> reports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Steve can now focus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377c42d2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377c42d2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377c42d293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377c42d293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our tool is used?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Tool with run 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Deployed 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Integrated into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Potentially Used for laptop checkout where they can use the tool to quickly check and confirm whether or not the laptop is safe to checkout.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377c42d293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377c42d293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37cec8bf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37cec8bf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u="sng">
                <a:solidFill>
                  <a:schemeClr val="hlink"/>
                </a:solidFill>
                <a:hlinkClick r:id="rId2"/>
              </a:rPr>
              <a:t>https://pngtree.com/free-png-vectors/computer-virus</a:t>
            </a:r>
            <a:endParaRPr/>
          </a:p>
          <a:p>
            <a:pPr indent="0" lvl="0" marL="0" rtl="0" algn="l">
              <a:spcBef>
                <a:spcPts val="0"/>
              </a:spcBef>
              <a:spcAft>
                <a:spcPts val="0"/>
              </a:spcAft>
              <a:buNone/>
            </a:pPr>
            <a:r>
              <a:rPr lang="en" u="sng">
                <a:solidFill>
                  <a:schemeClr val="hlink"/>
                </a:solidFill>
                <a:hlinkClick r:id="rId3"/>
              </a:rPr>
              <a:t>https://encrypted-tbn0.gstatic.com/images?q=tbn:ANd9GcSE7cGcgAwkrxoeB63Td70agsPJticrxyVthg&amp;s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31fada5a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31fada5a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this CVE list, we created a vector database using Chroma.</a:t>
            </a:r>
            <a:endParaRPr/>
          </a:p>
          <a:p>
            <a:pPr indent="0" lvl="0" marL="0" rtl="0" algn="l">
              <a:spcBef>
                <a:spcPts val="0"/>
              </a:spcBef>
              <a:spcAft>
                <a:spcPts val="0"/>
              </a:spcAft>
              <a:buNone/>
            </a:pPr>
            <a:r>
              <a:rPr lang="en"/>
              <a:t>NEXT</a:t>
            </a:r>
            <a:endParaRPr/>
          </a:p>
          <a:p>
            <a:pPr indent="0" lvl="0" marL="0" rtl="0" algn="l">
              <a:spcBef>
                <a:spcPts val="0"/>
              </a:spcBef>
              <a:spcAft>
                <a:spcPts val="0"/>
              </a:spcAft>
              <a:buNone/>
            </a:pPr>
            <a:r>
              <a:rPr lang="en"/>
              <a:t>A vector database differs from a normal database in that it stores values as vectors instead of in rows and columns. The CVEs in the CVE have sortable metadata, but they also have descriptions that are not easily sorted. Vector databases are primarily used to sort text, images, and videos, so it allows us to use the descriptions as data.</a:t>
            </a:r>
            <a:endParaRPr/>
          </a:p>
          <a:p>
            <a:pPr indent="0" lvl="0" marL="0" rtl="0" algn="l">
              <a:spcBef>
                <a:spcPts val="0"/>
              </a:spcBef>
              <a:spcAft>
                <a:spcPts val="0"/>
              </a:spcAft>
              <a:buNone/>
            </a:pPr>
            <a:r>
              <a:rPr lang="en"/>
              <a:t>NEXT</a:t>
            </a:r>
            <a:endParaRPr/>
          </a:p>
          <a:p>
            <a:pPr indent="0" lvl="0" marL="0" rtl="0" algn="l">
              <a:spcBef>
                <a:spcPts val="0"/>
              </a:spcBef>
              <a:spcAft>
                <a:spcPts val="0"/>
              </a:spcAft>
              <a:buNone/>
            </a:pPr>
            <a:r>
              <a:rPr lang="en"/>
              <a:t>We use the data provided by the target system as a query to the database. Using this data, the database returns a set of CVE entries that are most likely to impact the system given the updates available.</a:t>
            </a:r>
            <a:endParaRPr/>
          </a:p>
          <a:p>
            <a:pPr indent="0" lvl="0" marL="0" rtl="0" algn="l">
              <a:spcBef>
                <a:spcPts val="0"/>
              </a:spcBef>
              <a:spcAft>
                <a:spcPts val="0"/>
              </a:spcAft>
              <a:buNone/>
            </a:pPr>
            <a:r>
              <a:rPr lang="en"/>
              <a:t>NEXT</a:t>
            </a:r>
            <a:endParaRPr/>
          </a:p>
          <a:p>
            <a:pPr indent="0" lvl="0" marL="0" rtl="0" algn="l">
              <a:spcBef>
                <a:spcPts val="0"/>
              </a:spcBef>
              <a:spcAft>
                <a:spcPts val="0"/>
              </a:spcAft>
              <a:buNone/>
            </a:pPr>
            <a:r>
              <a:rPr lang="en"/>
              <a:t>This gives us our desired cve context</a:t>
            </a:r>
            <a:endParaRPr/>
          </a:p>
          <a:p>
            <a:pPr indent="0" lvl="0" marL="0" rtl="0" algn="l">
              <a:spcBef>
                <a:spcPts val="0"/>
              </a:spcBef>
              <a:spcAft>
                <a:spcPts val="0"/>
              </a:spcAft>
              <a:buNone/>
            </a:pPr>
            <a:r>
              <a:rPr lang="en"/>
              <a:t>NEXT</a:t>
            </a:r>
            <a:endParaRPr/>
          </a:p>
          <a:p>
            <a:pPr indent="0" lvl="0" marL="0" rtl="0" algn="l">
              <a:spcBef>
                <a:spcPts val="0"/>
              </a:spcBef>
              <a:spcAft>
                <a:spcPts val="0"/>
              </a:spcAft>
              <a:buNone/>
            </a:pPr>
            <a:r>
              <a:rPr lang="en"/>
              <a:t>And the way that the database determines this context is through a cosine similarity search based on semantics.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drive.google.com/file/d/1BeoYR0mNZNpLGnJu5fqN9Vj1L-qKBocx/view" TargetMode="External"/><Relationship Id="rId4" Type="http://schemas.openxmlformats.org/officeDocument/2006/relationships/image" Target="../media/image2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1" Type="http://schemas.openxmlformats.org/officeDocument/2006/relationships/hyperlink" Target="http://cyberrangepoulsbo.com/" TargetMode="External"/><Relationship Id="rId10" Type="http://schemas.openxmlformats.org/officeDocument/2006/relationships/hyperlink" Target="https://s.namemc.com/3d/skin/body.png?id=7062f2a1551388e8&amp;model=classic&amp;width=308&amp;height=308" TargetMode="External"/><Relationship Id="rId13" Type="http://schemas.openxmlformats.org/officeDocument/2006/relationships/hyperlink" Target="https://ollama.com/" TargetMode="External"/><Relationship Id="rId12" Type="http://schemas.openxmlformats.org/officeDocument/2006/relationships/hyperlink" Target="https://www.linkedin.com/pulse/scripting-automation-streamlining-tasks-enhancing-demo-limon/" TargetMode="External"/><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tickettailor.com/events/navalunderseawarfarecenterdivisionkeyport/1180960" TargetMode="External"/><Relationship Id="rId4" Type="http://schemas.openxmlformats.org/officeDocument/2006/relationships/hyperlink" Target="https://cyberhub.sa/posts/290" TargetMode="External"/><Relationship Id="rId9" Type="http://schemas.openxmlformats.org/officeDocument/2006/relationships/hyperlink" Target="https://www.tynker.com/api/v2/mcresources/snapshot?resourceId=64053edb1370c35ba11d1589&amp;v=1&amp;cache=2w" TargetMode="External"/><Relationship Id="rId14" Type="http://schemas.openxmlformats.org/officeDocument/2006/relationships/hyperlink" Target="https://docs.cohere.com/v2/docs/chroma-and-cohere" TargetMode="External"/><Relationship Id="rId5" Type="http://schemas.openxmlformats.org/officeDocument/2006/relationships/hyperlink" Target="https://github.com/cveproject" TargetMode="External"/><Relationship Id="rId6" Type="http://schemas.openxmlformats.org/officeDocument/2006/relationships/hyperlink" Target="https://news.microsoft.com/windows11-general-availability/" TargetMode="External"/><Relationship Id="rId7" Type="http://schemas.openxmlformats.org/officeDocument/2006/relationships/hyperlink" Target="https://www.sysjolt.com/wp-content/uploads/2024/10/windows-11.jpg" TargetMode="External"/><Relationship Id="rId8" Type="http://schemas.openxmlformats.org/officeDocument/2006/relationships/hyperlink" Target="https://cdn.iconscout.com/icon/free/png-256/free-debian-logo-icon-download-in-svg-png-gif-file-formats--programming-langugae-language-pack-logos-icons-1175231.p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1.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15.png"/><Relationship Id="rId7"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AI Risk Management Framework Tool</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Colson Swope, Slate Colebank, Jonathan Ly, Ripken Stork</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2"/>
          <p:cNvSpPr txBox="1"/>
          <p:nvPr>
            <p:ph type="title"/>
          </p:nvPr>
        </p:nvSpPr>
        <p:spPr>
          <a:xfrm>
            <a:off x="727650" y="12840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Use a Database?</a:t>
            </a:r>
            <a:endParaRPr/>
          </a:p>
        </p:txBody>
      </p:sp>
      <p:sp>
        <p:nvSpPr>
          <p:cNvPr id="172" name="Google Shape;172;p22"/>
          <p:cNvSpPr txBox="1"/>
          <p:nvPr>
            <p:ph idx="1" type="body"/>
          </p:nvPr>
        </p:nvSpPr>
        <p:spPr>
          <a:xfrm>
            <a:off x="3359300" y="2571750"/>
            <a:ext cx="5285100" cy="1706400"/>
          </a:xfrm>
          <a:prstGeom prst="rect">
            <a:avLst/>
          </a:prstGeom>
        </p:spPr>
        <p:txBody>
          <a:bodyPr anchorCtr="0" anchor="t" bIns="91425" lIns="91425" spcFirstLastPara="1" rIns="91425" wrap="square" tIns="91425">
            <a:noAutofit/>
          </a:bodyPr>
          <a:lstStyle/>
          <a:p>
            <a:pPr indent="-312261" lvl="0" marL="457200" rtl="0" algn="l">
              <a:lnSpc>
                <a:spcPct val="200000"/>
              </a:lnSpc>
              <a:spcBef>
                <a:spcPts val="0"/>
              </a:spcBef>
              <a:spcAft>
                <a:spcPts val="0"/>
              </a:spcAft>
              <a:buSzPts val="1318"/>
              <a:buChar char="●"/>
            </a:pPr>
            <a:r>
              <a:rPr lang="en" sz="1317"/>
              <a:t>Reliably extracts meaningful data</a:t>
            </a:r>
            <a:endParaRPr sz="1317"/>
          </a:p>
          <a:p>
            <a:pPr indent="-312261" lvl="0" marL="457200" rtl="0" algn="l">
              <a:lnSpc>
                <a:spcPct val="200000"/>
              </a:lnSpc>
              <a:spcBef>
                <a:spcPts val="0"/>
              </a:spcBef>
              <a:spcAft>
                <a:spcPts val="0"/>
              </a:spcAft>
              <a:buSzPts val="1318"/>
              <a:buChar char="●"/>
            </a:pPr>
            <a:r>
              <a:rPr lang="en" sz="1317"/>
              <a:t>Thins input size</a:t>
            </a:r>
            <a:endParaRPr sz="1317"/>
          </a:p>
          <a:p>
            <a:pPr indent="-312261" lvl="0" marL="457200" rtl="0" algn="l">
              <a:lnSpc>
                <a:spcPct val="200000"/>
              </a:lnSpc>
              <a:spcBef>
                <a:spcPts val="0"/>
              </a:spcBef>
              <a:spcAft>
                <a:spcPts val="0"/>
              </a:spcAft>
              <a:buSzPts val="1318"/>
              <a:buChar char="●"/>
            </a:pPr>
            <a:r>
              <a:rPr lang="en" sz="1317"/>
              <a:t>Prevents hallucinations</a:t>
            </a:r>
            <a:endParaRPr sz="1317"/>
          </a:p>
          <a:p>
            <a:pPr indent="-312261" lvl="0" marL="457200" rtl="0" algn="l">
              <a:lnSpc>
                <a:spcPct val="200000"/>
              </a:lnSpc>
              <a:spcBef>
                <a:spcPts val="0"/>
              </a:spcBef>
              <a:spcAft>
                <a:spcPts val="0"/>
              </a:spcAft>
              <a:buSzPts val="1318"/>
              <a:buChar char="●"/>
            </a:pPr>
            <a:r>
              <a:rPr lang="en" sz="1317"/>
              <a:t>More efficient than running an LLM on thousands of files</a:t>
            </a:r>
            <a:endParaRPr sz="1317"/>
          </a:p>
        </p:txBody>
      </p:sp>
      <p:sp>
        <p:nvSpPr>
          <p:cNvPr id="173" name="Google Shape;173;p22"/>
          <p:cNvSpPr/>
          <p:nvPr/>
        </p:nvSpPr>
        <p:spPr>
          <a:xfrm>
            <a:off x="727662" y="2257050"/>
            <a:ext cx="2335800" cy="2335800"/>
          </a:xfrm>
          <a:prstGeom prst="roundRect">
            <a:avLst>
              <a:gd fmla="val 16667" name="adj"/>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ato"/>
                <a:ea typeface="Lato"/>
                <a:cs typeface="Lato"/>
                <a:sym typeface="Lato"/>
              </a:rPr>
              <a:t>Vector Database</a:t>
            </a:r>
            <a:endParaRPr>
              <a:latin typeface="Lato"/>
              <a:ea typeface="Lato"/>
              <a:cs typeface="Lato"/>
              <a:sym typeface="Lato"/>
            </a:endParaRPr>
          </a:p>
        </p:txBody>
      </p:sp>
      <p:pic>
        <p:nvPicPr>
          <p:cNvPr id="174" name="Google Shape;174;p22"/>
          <p:cNvPicPr preferRelativeResize="0"/>
          <p:nvPr/>
        </p:nvPicPr>
        <p:blipFill>
          <a:blip r:embed="rId3">
            <a:alphaModFix/>
          </a:blip>
          <a:stretch>
            <a:fillRect/>
          </a:stretch>
        </p:blipFill>
        <p:spPr>
          <a:xfrm>
            <a:off x="4312676" y="950074"/>
            <a:ext cx="4103675" cy="1552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Artificial Intelligence Model</a:t>
            </a:r>
            <a:endParaRPr/>
          </a:p>
        </p:txBody>
      </p:sp>
      <p:sp>
        <p:nvSpPr>
          <p:cNvPr id="180" name="Google Shape;180;p23"/>
          <p:cNvSpPr txBox="1"/>
          <p:nvPr/>
        </p:nvSpPr>
        <p:spPr>
          <a:xfrm>
            <a:off x="729450" y="2069975"/>
            <a:ext cx="6912300" cy="4482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Retrieval Augmented Generation (RAG) Model Using the Llama large language model.</a:t>
            </a:r>
            <a:endParaRPr sz="1300">
              <a:solidFill>
                <a:schemeClr val="accent1"/>
              </a:solidFill>
              <a:latin typeface="Lato"/>
              <a:ea typeface="Lato"/>
              <a:cs typeface="Lato"/>
              <a:sym typeface="Lato"/>
            </a:endParaRPr>
          </a:p>
        </p:txBody>
      </p:sp>
      <p:grpSp>
        <p:nvGrpSpPr>
          <p:cNvPr id="181" name="Google Shape;181;p23"/>
          <p:cNvGrpSpPr/>
          <p:nvPr/>
        </p:nvGrpSpPr>
        <p:grpSpPr>
          <a:xfrm>
            <a:off x="814155" y="2863725"/>
            <a:ext cx="3435295" cy="1380900"/>
            <a:chOff x="890355" y="2863725"/>
            <a:chExt cx="3435295" cy="1380900"/>
          </a:xfrm>
        </p:grpSpPr>
        <p:sp>
          <p:nvSpPr>
            <p:cNvPr id="182" name="Google Shape;182;p23"/>
            <p:cNvSpPr/>
            <p:nvPr/>
          </p:nvSpPr>
          <p:spPr>
            <a:xfrm>
              <a:off x="890355" y="2863725"/>
              <a:ext cx="1380900" cy="1380900"/>
            </a:xfrm>
            <a:prstGeom prst="roundRect">
              <a:avLst>
                <a:gd fmla="val 16667" name="adj"/>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ato"/>
                  <a:ea typeface="Lato"/>
                  <a:cs typeface="Lato"/>
                  <a:sym typeface="Lato"/>
                </a:rPr>
                <a:t>Vector Database</a:t>
              </a:r>
              <a:endParaRPr>
                <a:latin typeface="Lato"/>
                <a:ea typeface="Lato"/>
                <a:cs typeface="Lato"/>
                <a:sym typeface="Lato"/>
              </a:endParaRPr>
            </a:p>
          </p:txBody>
        </p:sp>
        <p:sp>
          <p:nvSpPr>
            <p:cNvPr id="183" name="Google Shape;183;p23"/>
            <p:cNvSpPr/>
            <p:nvPr/>
          </p:nvSpPr>
          <p:spPr>
            <a:xfrm>
              <a:off x="2944750" y="2863725"/>
              <a:ext cx="1380900" cy="1380900"/>
            </a:xfrm>
            <a:prstGeom prst="roundRect">
              <a:avLst>
                <a:gd fmla="val 16667" name="adj"/>
              </a:avLst>
            </a:prstGeom>
            <a:solidFill>
              <a:srgbClr val="FFF2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ato"/>
                  <a:ea typeface="Lato"/>
                  <a:cs typeface="Lato"/>
                  <a:sym typeface="Lato"/>
                </a:rPr>
                <a:t>Desired CVE Context</a:t>
              </a:r>
              <a:endParaRPr sz="2000">
                <a:latin typeface="Lato"/>
                <a:ea typeface="Lato"/>
                <a:cs typeface="Lato"/>
                <a:sym typeface="Lato"/>
              </a:endParaRPr>
            </a:p>
          </p:txBody>
        </p:sp>
        <p:cxnSp>
          <p:nvCxnSpPr>
            <p:cNvPr id="184" name="Google Shape;184;p23"/>
            <p:cNvCxnSpPr>
              <a:stCxn id="182" idx="3"/>
              <a:endCxn id="183" idx="1"/>
            </p:cNvCxnSpPr>
            <p:nvPr/>
          </p:nvCxnSpPr>
          <p:spPr>
            <a:xfrm>
              <a:off x="2271255" y="3554175"/>
              <a:ext cx="673500" cy="0"/>
            </a:xfrm>
            <a:prstGeom prst="straightConnector1">
              <a:avLst/>
            </a:prstGeom>
            <a:noFill/>
            <a:ln cap="flat" cmpd="sng" w="19050">
              <a:solidFill>
                <a:schemeClr val="dk2"/>
              </a:solidFill>
              <a:prstDash val="solid"/>
              <a:round/>
              <a:headEnd len="med" w="med" type="none"/>
              <a:tailEnd len="med" w="med" type="triangle"/>
            </a:ln>
          </p:spPr>
        </p:cxnSp>
      </p:grpSp>
      <p:grpSp>
        <p:nvGrpSpPr>
          <p:cNvPr id="185" name="Google Shape;185;p23"/>
          <p:cNvGrpSpPr/>
          <p:nvPr/>
        </p:nvGrpSpPr>
        <p:grpSpPr>
          <a:xfrm>
            <a:off x="358419" y="2718838"/>
            <a:ext cx="2473693" cy="963868"/>
            <a:chOff x="235247" y="2645387"/>
            <a:chExt cx="3544480" cy="1380900"/>
          </a:xfrm>
        </p:grpSpPr>
        <p:sp>
          <p:nvSpPr>
            <p:cNvPr id="186" name="Google Shape;186;p23"/>
            <p:cNvSpPr/>
            <p:nvPr/>
          </p:nvSpPr>
          <p:spPr>
            <a:xfrm>
              <a:off x="235247" y="2645387"/>
              <a:ext cx="1380900" cy="1380900"/>
            </a:xfrm>
            <a:prstGeom prst="roundRect">
              <a:avLst>
                <a:gd fmla="val 16667" name="adj"/>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Lato"/>
                  <a:ea typeface="Lato"/>
                  <a:cs typeface="Lato"/>
                  <a:sym typeface="Lato"/>
                </a:rPr>
                <a:t>Vector Database</a:t>
              </a:r>
              <a:endParaRPr sz="600">
                <a:latin typeface="Lato"/>
                <a:ea typeface="Lato"/>
                <a:cs typeface="Lato"/>
                <a:sym typeface="Lato"/>
              </a:endParaRPr>
            </a:p>
          </p:txBody>
        </p:sp>
        <p:sp>
          <p:nvSpPr>
            <p:cNvPr id="187" name="Google Shape;187;p23"/>
            <p:cNvSpPr/>
            <p:nvPr/>
          </p:nvSpPr>
          <p:spPr>
            <a:xfrm>
              <a:off x="2398827" y="2645387"/>
              <a:ext cx="1380900" cy="1380900"/>
            </a:xfrm>
            <a:prstGeom prst="roundRect">
              <a:avLst>
                <a:gd fmla="val 16667" name="adj"/>
              </a:avLst>
            </a:prstGeom>
            <a:solidFill>
              <a:srgbClr val="FFF2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Lato"/>
                  <a:ea typeface="Lato"/>
                  <a:cs typeface="Lato"/>
                  <a:sym typeface="Lato"/>
                </a:rPr>
                <a:t>Desired CVE Context</a:t>
              </a:r>
              <a:endParaRPr sz="1200">
                <a:latin typeface="Lato"/>
                <a:ea typeface="Lato"/>
                <a:cs typeface="Lato"/>
                <a:sym typeface="Lato"/>
              </a:endParaRPr>
            </a:p>
          </p:txBody>
        </p:sp>
        <p:cxnSp>
          <p:nvCxnSpPr>
            <p:cNvPr id="188" name="Google Shape;188;p23"/>
            <p:cNvCxnSpPr>
              <a:stCxn id="186" idx="3"/>
              <a:endCxn id="187" idx="1"/>
            </p:cNvCxnSpPr>
            <p:nvPr/>
          </p:nvCxnSpPr>
          <p:spPr>
            <a:xfrm>
              <a:off x="1616147" y="3335837"/>
              <a:ext cx="782700" cy="0"/>
            </a:xfrm>
            <a:prstGeom prst="straightConnector1">
              <a:avLst/>
            </a:prstGeom>
            <a:noFill/>
            <a:ln cap="flat" cmpd="sng" w="19050">
              <a:solidFill>
                <a:schemeClr val="dk2"/>
              </a:solidFill>
              <a:prstDash val="solid"/>
              <a:round/>
              <a:headEnd len="med" w="med" type="none"/>
              <a:tailEnd len="med" w="med" type="triangle"/>
            </a:ln>
          </p:spPr>
        </p:cxnSp>
      </p:grpSp>
      <p:sp>
        <p:nvSpPr>
          <p:cNvPr id="189" name="Google Shape;189;p23"/>
          <p:cNvSpPr/>
          <p:nvPr/>
        </p:nvSpPr>
        <p:spPr>
          <a:xfrm>
            <a:off x="3682039" y="3849875"/>
            <a:ext cx="1116000" cy="1116000"/>
          </a:xfrm>
          <a:prstGeom prst="roundRect">
            <a:avLst>
              <a:gd fmla="val 16667" name="adj"/>
            </a:avLst>
          </a:prstGeom>
          <a:solidFill>
            <a:srgbClr val="C9DAF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Lato"/>
                <a:ea typeface="Lato"/>
                <a:cs typeface="Lato"/>
                <a:sym typeface="Lato"/>
              </a:rPr>
              <a:t>Target System Input</a:t>
            </a:r>
            <a:endParaRPr sz="1600">
              <a:latin typeface="Lato"/>
              <a:ea typeface="Lato"/>
              <a:cs typeface="Lato"/>
              <a:sym typeface="Lato"/>
            </a:endParaRPr>
          </a:p>
        </p:txBody>
      </p:sp>
      <p:cxnSp>
        <p:nvCxnSpPr>
          <p:cNvPr id="190" name="Google Shape;190;p23"/>
          <p:cNvCxnSpPr>
            <a:stCxn id="187" idx="3"/>
            <a:endCxn id="191" idx="1"/>
          </p:cNvCxnSpPr>
          <p:nvPr/>
        </p:nvCxnSpPr>
        <p:spPr>
          <a:xfrm>
            <a:off x="2832111" y="3200772"/>
            <a:ext cx="2541600" cy="228900"/>
          </a:xfrm>
          <a:prstGeom prst="straightConnector1">
            <a:avLst/>
          </a:prstGeom>
          <a:noFill/>
          <a:ln cap="flat" cmpd="sng" w="19050">
            <a:solidFill>
              <a:schemeClr val="dk2"/>
            </a:solidFill>
            <a:prstDash val="solid"/>
            <a:round/>
            <a:headEnd len="med" w="med" type="none"/>
            <a:tailEnd len="med" w="med" type="triangle"/>
          </a:ln>
        </p:spPr>
      </p:cxnSp>
      <p:cxnSp>
        <p:nvCxnSpPr>
          <p:cNvPr id="192" name="Google Shape;192;p23"/>
          <p:cNvCxnSpPr>
            <a:stCxn id="189" idx="0"/>
            <a:endCxn id="191" idx="1"/>
          </p:cNvCxnSpPr>
          <p:nvPr/>
        </p:nvCxnSpPr>
        <p:spPr>
          <a:xfrm flipH="1" rot="10800000">
            <a:off x="4240039" y="3429575"/>
            <a:ext cx="1133700" cy="420300"/>
          </a:xfrm>
          <a:prstGeom prst="straightConnector1">
            <a:avLst/>
          </a:prstGeom>
          <a:noFill/>
          <a:ln cap="flat" cmpd="sng" w="19050">
            <a:solidFill>
              <a:schemeClr val="dk2"/>
            </a:solidFill>
            <a:prstDash val="solid"/>
            <a:round/>
            <a:headEnd len="med" w="med" type="none"/>
            <a:tailEnd len="med" w="med" type="triangle"/>
          </a:ln>
        </p:spPr>
      </p:cxnSp>
      <p:sp>
        <p:nvSpPr>
          <p:cNvPr id="193" name="Google Shape;193;p23"/>
          <p:cNvSpPr/>
          <p:nvPr/>
        </p:nvSpPr>
        <p:spPr>
          <a:xfrm>
            <a:off x="7505050" y="2518166"/>
            <a:ext cx="1440600" cy="1822800"/>
          </a:xfrm>
          <a:prstGeom prst="roundRect">
            <a:avLst>
              <a:gd fmla="val 16667" name="adj"/>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ato"/>
                <a:ea typeface="Lato"/>
                <a:cs typeface="Lato"/>
                <a:sym typeface="Lato"/>
              </a:rPr>
              <a:t>RMF Style Report</a:t>
            </a:r>
            <a:endParaRPr sz="2000">
              <a:latin typeface="Lato"/>
              <a:ea typeface="Lato"/>
              <a:cs typeface="Lato"/>
              <a:sym typeface="Lato"/>
            </a:endParaRPr>
          </a:p>
        </p:txBody>
      </p:sp>
      <p:grpSp>
        <p:nvGrpSpPr>
          <p:cNvPr id="194" name="Google Shape;194;p23"/>
          <p:cNvGrpSpPr/>
          <p:nvPr/>
        </p:nvGrpSpPr>
        <p:grpSpPr>
          <a:xfrm>
            <a:off x="5373650" y="2518166"/>
            <a:ext cx="1440600" cy="1822800"/>
            <a:chOff x="5754650" y="2518166"/>
            <a:chExt cx="1440600" cy="1822800"/>
          </a:xfrm>
        </p:grpSpPr>
        <p:sp>
          <p:nvSpPr>
            <p:cNvPr id="191" name="Google Shape;191;p23"/>
            <p:cNvSpPr/>
            <p:nvPr/>
          </p:nvSpPr>
          <p:spPr>
            <a:xfrm>
              <a:off x="5754650" y="2518166"/>
              <a:ext cx="1440600" cy="1822800"/>
            </a:xfrm>
            <a:prstGeom prst="roundRect">
              <a:avLst>
                <a:gd fmla="val 16667" name="adj"/>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latin typeface="Lato"/>
                <a:ea typeface="Lato"/>
                <a:cs typeface="Lato"/>
                <a:sym typeface="Lato"/>
              </a:endParaRPr>
            </a:p>
            <a:p>
              <a:pPr indent="0" lvl="0" marL="0" rtl="0" algn="ctr">
                <a:spcBef>
                  <a:spcPts val="0"/>
                </a:spcBef>
                <a:spcAft>
                  <a:spcPts val="0"/>
                </a:spcAft>
                <a:buNone/>
              </a:pPr>
              <a:r>
                <a:rPr lang="en" sz="2000">
                  <a:latin typeface="Lato"/>
                  <a:ea typeface="Lato"/>
                  <a:cs typeface="Lato"/>
                  <a:sym typeface="Lato"/>
                </a:rPr>
                <a:t>LLM</a:t>
              </a:r>
              <a:endParaRPr sz="2000">
                <a:latin typeface="Lato"/>
                <a:ea typeface="Lato"/>
                <a:cs typeface="Lato"/>
                <a:sym typeface="Lato"/>
              </a:endParaRPr>
            </a:p>
            <a:p>
              <a:pPr indent="0" lvl="0" marL="0" rtl="0" algn="ctr">
                <a:spcBef>
                  <a:spcPts val="0"/>
                </a:spcBef>
                <a:spcAft>
                  <a:spcPts val="0"/>
                </a:spcAft>
                <a:buNone/>
              </a:pPr>
              <a:r>
                <a:t/>
              </a:r>
              <a:endParaRPr sz="2000">
                <a:latin typeface="Lato"/>
                <a:ea typeface="Lato"/>
                <a:cs typeface="Lato"/>
                <a:sym typeface="Lato"/>
              </a:endParaRPr>
            </a:p>
            <a:p>
              <a:pPr indent="0" lvl="0" marL="0" rtl="0" algn="ctr">
                <a:spcBef>
                  <a:spcPts val="0"/>
                </a:spcBef>
                <a:spcAft>
                  <a:spcPts val="0"/>
                </a:spcAft>
                <a:buNone/>
              </a:pPr>
              <a:r>
                <a:t/>
              </a:r>
              <a:endParaRPr sz="2000">
                <a:latin typeface="Lato"/>
                <a:ea typeface="Lato"/>
                <a:cs typeface="Lato"/>
                <a:sym typeface="Lato"/>
              </a:endParaRPr>
            </a:p>
            <a:p>
              <a:pPr indent="0" lvl="0" marL="0" rtl="0" algn="ctr">
                <a:spcBef>
                  <a:spcPts val="0"/>
                </a:spcBef>
                <a:spcAft>
                  <a:spcPts val="0"/>
                </a:spcAft>
                <a:buNone/>
              </a:pPr>
              <a:r>
                <a:t/>
              </a:r>
              <a:endParaRPr sz="2000">
                <a:latin typeface="Lato"/>
                <a:ea typeface="Lato"/>
                <a:cs typeface="Lato"/>
                <a:sym typeface="Lato"/>
              </a:endParaRPr>
            </a:p>
            <a:p>
              <a:pPr indent="0" lvl="0" marL="0" rtl="0" algn="ctr">
                <a:spcBef>
                  <a:spcPts val="0"/>
                </a:spcBef>
                <a:spcAft>
                  <a:spcPts val="0"/>
                </a:spcAft>
                <a:buNone/>
              </a:pPr>
              <a:r>
                <a:t/>
              </a:r>
              <a:endParaRPr sz="2000">
                <a:latin typeface="Lato"/>
                <a:ea typeface="Lato"/>
                <a:cs typeface="Lato"/>
                <a:sym typeface="Lato"/>
              </a:endParaRPr>
            </a:p>
          </p:txBody>
        </p:sp>
        <p:pic>
          <p:nvPicPr>
            <p:cNvPr id="195" name="Google Shape;195;p23"/>
            <p:cNvPicPr preferRelativeResize="0"/>
            <p:nvPr/>
          </p:nvPicPr>
          <p:blipFill rotWithShape="1">
            <a:blip r:embed="rId3">
              <a:alphaModFix/>
            </a:blip>
            <a:srcRect b="0" l="27514" r="27636" t="17457"/>
            <a:stretch/>
          </p:blipFill>
          <p:spPr>
            <a:xfrm>
              <a:off x="5962351" y="3210113"/>
              <a:ext cx="1043874" cy="1008575"/>
            </a:xfrm>
            <a:prstGeom prst="rect">
              <a:avLst/>
            </a:prstGeom>
            <a:solidFill>
              <a:srgbClr val="D9EAD3"/>
            </a:solidFill>
            <a:ln cap="flat" cmpd="sng" w="19050">
              <a:solidFill>
                <a:schemeClr val="dk2"/>
              </a:solidFill>
              <a:prstDash val="solid"/>
              <a:round/>
              <a:headEnd len="sm" w="sm" type="none"/>
              <a:tailEnd len="sm" w="sm" type="none"/>
            </a:ln>
          </p:spPr>
        </p:pic>
      </p:grpSp>
      <p:cxnSp>
        <p:nvCxnSpPr>
          <p:cNvPr id="196" name="Google Shape;196;p23"/>
          <p:cNvCxnSpPr>
            <a:stCxn id="191" idx="3"/>
            <a:endCxn id="193" idx="1"/>
          </p:cNvCxnSpPr>
          <p:nvPr/>
        </p:nvCxnSpPr>
        <p:spPr>
          <a:xfrm>
            <a:off x="6814250" y="3429566"/>
            <a:ext cx="6909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81"/>
                                        </p:tgtEl>
                                      </p:cBhvr>
                                    </p:animEffect>
                                    <p:set>
                                      <p:cBhvr>
                                        <p:cTn dur="1" fill="hold">
                                          <p:stCondLst>
                                            <p:cond delay="500"/>
                                          </p:stCondLst>
                                        </p:cTn>
                                        <p:tgtEl>
                                          <p:spTgt spid="181"/>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500"/>
                                        <p:tgtEl>
                                          <p:spTgt spid="1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89"/>
                                        </p:tgtEl>
                                        <p:attrNameLst>
                                          <p:attrName>style.visibility</p:attrName>
                                        </p:attrNameLst>
                                      </p:cBhvr>
                                      <p:to>
                                        <p:strVal val="visible"/>
                                      </p:to>
                                    </p:set>
                                    <p:anim calcmode="lin" valueType="num">
                                      <p:cBhvr additive="base">
                                        <p:cTn dur="1000"/>
                                        <p:tgtEl>
                                          <p:spTgt spid="18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par>
                                <p:cTn fill="hold" nodeType="with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
                                        <p:tgtEl>
                                          <p:spTgt spid="192"/>
                                        </p:tgtEl>
                                      </p:cBhvr>
                                    </p:animEffect>
                                  </p:childTnLst>
                                </p:cTn>
                              </p:par>
                              <p:par>
                                <p:cTn fill="hold" nodeType="with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mph" presetID="8" presetSubtype="0">
                                  <p:stCondLst>
                                    <p:cond delay="0"/>
                                  </p:stCondLst>
                                  <p:childTnLst>
                                    <p:animRot by="-21600000">
                                      <p:cBhvr>
                                        <p:cTn dur="1000" fill="hold"/>
                                        <p:tgtEl>
                                          <p:spTgt spid="194"/>
                                        </p:tgtEl>
                                        <p:attrNameLst>
                                          <p:attrName>r</p:attrName>
                                        </p:attrNameLst>
                                      </p:cBhvr>
                                    </p:animRo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par>
                          <p:cTn fill="hold">
                            <p:stCondLst>
                              <p:cond delay="2000"/>
                            </p:stCondLst>
                            <p:childTnLst>
                              <p:par>
                                <p:cTn fill="hold" nodeType="afterEffect" presetClass="entr" presetID="23" presetSubtype="16">
                                  <p:stCondLst>
                                    <p:cond delay="0"/>
                                  </p:stCondLst>
                                  <p:childTnLst>
                                    <p:set>
                                      <p:cBhvr>
                                        <p:cTn dur="1" fill="hold">
                                          <p:stCondLst>
                                            <p:cond delay="0"/>
                                          </p:stCondLst>
                                        </p:cTn>
                                        <p:tgtEl>
                                          <p:spTgt spid="193"/>
                                        </p:tgtEl>
                                        <p:attrNameLst>
                                          <p:attrName>style.visibility</p:attrName>
                                        </p:attrNameLst>
                                      </p:cBhvr>
                                      <p:to>
                                        <p:strVal val="visible"/>
                                      </p:to>
                                    </p:set>
                                    <p:anim calcmode="lin" valueType="num">
                                      <p:cBhvr additive="base">
                                        <p:cTn dur="1000"/>
                                        <p:tgtEl>
                                          <p:spTgt spid="193"/>
                                        </p:tgtEl>
                                        <p:attrNameLst>
                                          <p:attrName>ppt_w</p:attrName>
                                        </p:attrNameLst>
                                      </p:cBhvr>
                                      <p:tavLst>
                                        <p:tav fmla="" tm="0">
                                          <p:val>
                                            <p:strVal val="0"/>
                                          </p:val>
                                        </p:tav>
                                        <p:tav fmla="" tm="100000">
                                          <p:val>
                                            <p:strVal val="#ppt_w"/>
                                          </p:val>
                                        </p:tav>
                                      </p:tavLst>
                                    </p:anim>
                                    <p:anim calcmode="lin" valueType="num">
                                      <p:cBhvr additive="base">
                                        <p:cTn dur="1000"/>
                                        <p:tgtEl>
                                          <p:spTgt spid="19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Advantages of the RAG Architecture</a:t>
            </a:r>
            <a:endParaRPr/>
          </a:p>
        </p:txBody>
      </p:sp>
      <p:sp>
        <p:nvSpPr>
          <p:cNvPr id="202" name="Google Shape;202;p24"/>
          <p:cNvSpPr txBox="1"/>
          <p:nvPr>
            <p:ph idx="1" type="body"/>
          </p:nvPr>
        </p:nvSpPr>
        <p:spPr>
          <a:xfrm>
            <a:off x="4572000" y="2078875"/>
            <a:ext cx="38463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No need to be re-trained on new data</a:t>
            </a:r>
            <a:endParaRPr sz="1500"/>
          </a:p>
          <a:p>
            <a:pPr indent="-323850" lvl="0" marL="457200" rtl="0" algn="l">
              <a:spcBef>
                <a:spcPts val="1000"/>
              </a:spcBef>
              <a:spcAft>
                <a:spcPts val="0"/>
              </a:spcAft>
              <a:buSzPts val="1500"/>
              <a:buChar char="●"/>
            </a:pPr>
            <a:r>
              <a:rPr lang="en" sz="1500"/>
              <a:t>Uses provided CVE data as context, able to dynamically asses systems</a:t>
            </a:r>
            <a:endParaRPr sz="1500"/>
          </a:p>
          <a:p>
            <a:pPr indent="-323850" lvl="0" marL="457200" rtl="0" algn="l">
              <a:spcBef>
                <a:spcPts val="1000"/>
              </a:spcBef>
              <a:spcAft>
                <a:spcPts val="1000"/>
              </a:spcAft>
              <a:buSzPts val="1500"/>
              <a:buChar char="●"/>
            </a:pPr>
            <a:r>
              <a:rPr lang="en" sz="1500"/>
              <a:t>Allows for extremely precise responses based on provided information</a:t>
            </a:r>
            <a:endParaRPr sz="1500"/>
          </a:p>
        </p:txBody>
      </p:sp>
      <p:sp>
        <p:nvSpPr>
          <p:cNvPr id="203" name="Google Shape;203;p24"/>
          <p:cNvSpPr/>
          <p:nvPr/>
        </p:nvSpPr>
        <p:spPr>
          <a:xfrm>
            <a:off x="2714909" y="2398135"/>
            <a:ext cx="1182300" cy="987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ato"/>
                <a:ea typeface="Lato"/>
                <a:cs typeface="Lato"/>
                <a:sym typeface="Lato"/>
              </a:rPr>
              <a:t>LLM</a:t>
            </a:r>
            <a:endParaRPr sz="2000">
              <a:latin typeface="Lato"/>
              <a:ea typeface="Lato"/>
              <a:cs typeface="Lato"/>
              <a:sym typeface="Lato"/>
            </a:endParaRPr>
          </a:p>
        </p:txBody>
      </p:sp>
      <p:sp>
        <p:nvSpPr>
          <p:cNvPr id="204" name="Google Shape;204;p24"/>
          <p:cNvSpPr/>
          <p:nvPr/>
        </p:nvSpPr>
        <p:spPr>
          <a:xfrm>
            <a:off x="60500" y="2322576"/>
            <a:ext cx="955800" cy="932100"/>
          </a:xfrm>
          <a:prstGeom prst="verticalScroll">
            <a:avLst>
              <a:gd fmla="val 125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5" name="Google Shape;205;p24"/>
          <p:cNvSpPr/>
          <p:nvPr/>
        </p:nvSpPr>
        <p:spPr>
          <a:xfrm>
            <a:off x="289836" y="2491556"/>
            <a:ext cx="955800" cy="932100"/>
          </a:xfrm>
          <a:prstGeom prst="verticalScroll">
            <a:avLst>
              <a:gd fmla="val 125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6" name="Google Shape;206;p24"/>
          <p:cNvSpPr/>
          <p:nvPr/>
        </p:nvSpPr>
        <p:spPr>
          <a:xfrm>
            <a:off x="519171" y="2660536"/>
            <a:ext cx="955800" cy="932100"/>
          </a:xfrm>
          <a:prstGeom prst="verticalScroll">
            <a:avLst>
              <a:gd fmla="val 125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07" name="Google Shape;207;p24"/>
          <p:cNvCxnSpPr/>
          <p:nvPr/>
        </p:nvCxnSpPr>
        <p:spPr>
          <a:xfrm>
            <a:off x="1726771" y="2918060"/>
            <a:ext cx="697500" cy="0"/>
          </a:xfrm>
          <a:prstGeom prst="straightConnector1">
            <a:avLst/>
          </a:prstGeom>
          <a:noFill/>
          <a:ln cap="flat" cmpd="sng" w="19050">
            <a:solidFill>
              <a:schemeClr val="dk2"/>
            </a:solidFill>
            <a:prstDash val="solid"/>
            <a:round/>
            <a:headEnd len="med" w="med" type="none"/>
            <a:tailEnd len="med" w="med" type="triangle"/>
          </a:ln>
        </p:spPr>
      </p:cxnSp>
      <p:cxnSp>
        <p:nvCxnSpPr>
          <p:cNvPr id="208" name="Google Shape;208;p24"/>
          <p:cNvCxnSpPr/>
          <p:nvPr/>
        </p:nvCxnSpPr>
        <p:spPr>
          <a:xfrm>
            <a:off x="3315547" y="3457454"/>
            <a:ext cx="0" cy="453000"/>
          </a:xfrm>
          <a:prstGeom prst="straightConnector1">
            <a:avLst/>
          </a:prstGeom>
          <a:noFill/>
          <a:ln cap="flat" cmpd="sng" w="19050">
            <a:solidFill>
              <a:schemeClr val="dk2"/>
            </a:solidFill>
            <a:prstDash val="solid"/>
            <a:round/>
            <a:headEnd len="med" w="med" type="none"/>
            <a:tailEnd len="med" w="med" type="triangle"/>
          </a:ln>
        </p:spPr>
      </p:cxnSp>
      <p:sp>
        <p:nvSpPr>
          <p:cNvPr id="209" name="Google Shape;209;p24"/>
          <p:cNvSpPr/>
          <p:nvPr/>
        </p:nvSpPr>
        <p:spPr>
          <a:xfrm>
            <a:off x="2724532" y="3976426"/>
            <a:ext cx="1182300" cy="987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ato"/>
                <a:ea typeface="Lato"/>
                <a:cs typeface="Lato"/>
                <a:sym typeface="Lato"/>
              </a:rPr>
              <a:t>Output</a:t>
            </a:r>
            <a:endParaRPr sz="2000">
              <a:latin typeface="Lato"/>
              <a:ea typeface="Lato"/>
              <a:cs typeface="Lato"/>
              <a:sym typeface="Lato"/>
            </a:endParaRPr>
          </a:p>
        </p:txBody>
      </p:sp>
      <p:sp>
        <p:nvSpPr>
          <p:cNvPr id="210" name="Google Shape;210;p24"/>
          <p:cNvSpPr txBox="1"/>
          <p:nvPr/>
        </p:nvSpPr>
        <p:spPr>
          <a:xfrm>
            <a:off x="265493" y="2864677"/>
            <a:ext cx="1059300" cy="3216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Lato"/>
                <a:ea typeface="Lato"/>
                <a:cs typeface="Lato"/>
                <a:sym typeface="Lato"/>
              </a:rPr>
              <a:t>Documents</a:t>
            </a:r>
            <a:endParaRPr sz="1300">
              <a:latin typeface="Lato"/>
              <a:ea typeface="Lato"/>
              <a:cs typeface="Lato"/>
              <a:sym typeface="Lato"/>
            </a:endParaRPr>
          </a:p>
        </p:txBody>
      </p:sp>
      <p:sp>
        <p:nvSpPr>
          <p:cNvPr id="211" name="Google Shape;211;p24"/>
          <p:cNvSpPr/>
          <p:nvPr/>
        </p:nvSpPr>
        <p:spPr>
          <a:xfrm>
            <a:off x="551366" y="3983508"/>
            <a:ext cx="891600" cy="744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Lato"/>
                <a:ea typeface="Lato"/>
                <a:cs typeface="Lato"/>
                <a:sym typeface="Lato"/>
              </a:rPr>
              <a:t>Query</a:t>
            </a:r>
            <a:endParaRPr sz="1600">
              <a:latin typeface="Lato"/>
              <a:ea typeface="Lato"/>
              <a:cs typeface="Lato"/>
              <a:sym typeface="Lato"/>
            </a:endParaRPr>
          </a:p>
        </p:txBody>
      </p:sp>
      <p:cxnSp>
        <p:nvCxnSpPr>
          <p:cNvPr id="212" name="Google Shape;212;p24"/>
          <p:cNvCxnSpPr/>
          <p:nvPr/>
        </p:nvCxnSpPr>
        <p:spPr>
          <a:xfrm flipH="1" rot="10800000">
            <a:off x="1639576" y="3104059"/>
            <a:ext cx="939900" cy="1181100"/>
          </a:xfrm>
          <a:prstGeom prst="straightConnector1">
            <a:avLst/>
          </a:prstGeom>
          <a:noFill/>
          <a:ln cap="flat" cmpd="sng" w="19050">
            <a:solidFill>
              <a:schemeClr val="dk2"/>
            </a:solidFill>
            <a:prstDash val="solid"/>
            <a:round/>
            <a:headEnd len="med" w="med" type="none"/>
            <a:tailEnd len="med" w="med" type="triangle"/>
          </a:ln>
        </p:spPr>
      </p:cxnSp>
      <p:sp>
        <p:nvSpPr>
          <p:cNvPr id="213" name="Google Shape;213;p24"/>
          <p:cNvSpPr txBox="1"/>
          <p:nvPr/>
        </p:nvSpPr>
        <p:spPr>
          <a:xfrm>
            <a:off x="676275" y="1853850"/>
            <a:ext cx="30189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chemeClr val="accent1"/>
                </a:solidFill>
                <a:latin typeface="Lato"/>
                <a:ea typeface="Lato"/>
                <a:cs typeface="Lato"/>
                <a:sym typeface="Lato"/>
              </a:rPr>
              <a:t>Basic Structure of RAG:</a:t>
            </a:r>
            <a:endParaRPr sz="1800" u="sng">
              <a:solidFill>
                <a:schemeClr val="accen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5"/>
          <p:cNvSpPr txBox="1"/>
          <p:nvPr>
            <p:ph type="title"/>
          </p:nvPr>
        </p:nvSpPr>
        <p:spPr>
          <a:xfrm>
            <a:off x="729450" y="6443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Program Overview</a:t>
            </a:r>
            <a:endParaRPr/>
          </a:p>
        </p:txBody>
      </p:sp>
      <p:sp>
        <p:nvSpPr>
          <p:cNvPr id="219" name="Google Shape;219;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0" name="Google Shape;220;p25" title="2025-03-03 20-29-47.mkv">
            <a:hlinkClick r:id="rId3"/>
          </p:cNvPr>
          <p:cNvPicPr preferRelativeResize="0"/>
          <p:nvPr/>
        </p:nvPicPr>
        <p:blipFill>
          <a:blip r:embed="rId4">
            <a:alphaModFix/>
          </a:blip>
          <a:stretch>
            <a:fillRect/>
          </a:stretch>
        </p:blipFill>
        <p:spPr>
          <a:xfrm>
            <a:off x="1050000" y="1091175"/>
            <a:ext cx="7125576" cy="4008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a:t>
            </a:r>
            <a:endParaRPr/>
          </a:p>
        </p:txBody>
      </p:sp>
      <p:sp>
        <p:nvSpPr>
          <p:cNvPr id="226" name="Google Shape;226;p2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0" lang="en">
                <a:latin typeface="Lato"/>
                <a:ea typeface="Lato"/>
                <a:cs typeface="Lato"/>
                <a:sym typeface="Lato"/>
              </a:rPr>
              <a:t>Image References</a:t>
            </a:r>
            <a:endParaRPr b="0">
              <a:latin typeface="Lato"/>
              <a:ea typeface="Lato"/>
              <a:cs typeface="Lato"/>
              <a:sym typeface="Lato"/>
            </a:endParaRPr>
          </a:p>
        </p:txBody>
      </p:sp>
      <p:sp>
        <p:nvSpPr>
          <p:cNvPr id="232" name="Google Shape;232;p27"/>
          <p:cNvSpPr txBox="1"/>
          <p:nvPr>
            <p:ph idx="1" type="body"/>
          </p:nvPr>
        </p:nvSpPr>
        <p:spPr>
          <a:xfrm>
            <a:off x="729450" y="1778025"/>
            <a:ext cx="7688700" cy="2701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75"/>
              <a:buNone/>
            </a:pPr>
            <a:r>
              <a:rPr lang="en" sz="725"/>
              <a:t>Image on slide 3: </a:t>
            </a:r>
            <a:r>
              <a:rPr lang="en" sz="725" u="sng">
                <a:solidFill>
                  <a:schemeClr val="hlink"/>
                </a:solidFill>
                <a:hlinkClick r:id="rId3"/>
              </a:rPr>
              <a:t>https://www.tickettailor.com/events/navalunderseawarfarecenterdivisionkeyport/1180960</a:t>
            </a:r>
            <a:endParaRPr sz="725"/>
          </a:p>
          <a:p>
            <a:pPr indent="0" lvl="0" marL="0" rtl="0" algn="l">
              <a:lnSpc>
                <a:spcPct val="100000"/>
              </a:lnSpc>
              <a:spcBef>
                <a:spcPts val="1200"/>
              </a:spcBef>
              <a:spcAft>
                <a:spcPts val="0"/>
              </a:spcAft>
              <a:buSzPts val="275"/>
              <a:buNone/>
            </a:pPr>
            <a:r>
              <a:rPr lang="en" sz="725"/>
              <a:t>Image on slide 4:</a:t>
            </a:r>
            <a:br>
              <a:rPr lang="en" sz="725"/>
            </a:br>
            <a:r>
              <a:rPr lang="en" sz="725" u="sng">
                <a:solidFill>
                  <a:schemeClr val="hlink"/>
                </a:solidFill>
                <a:hlinkClick r:id="rId4"/>
              </a:rPr>
              <a:t>https://cyberhub.sa/posts/290</a:t>
            </a:r>
            <a:endParaRPr sz="725"/>
          </a:p>
          <a:p>
            <a:pPr indent="0" lvl="0" marL="0" rtl="0" algn="l">
              <a:lnSpc>
                <a:spcPct val="100000"/>
              </a:lnSpc>
              <a:spcBef>
                <a:spcPts val="1200"/>
              </a:spcBef>
              <a:spcAft>
                <a:spcPts val="0"/>
              </a:spcAft>
              <a:buSzPts val="275"/>
              <a:buNone/>
            </a:pPr>
            <a:r>
              <a:rPr lang="en" sz="725"/>
              <a:t>Image on slide 8: </a:t>
            </a:r>
            <a:br>
              <a:rPr lang="en" sz="725"/>
            </a:br>
            <a:r>
              <a:rPr lang="en" sz="725" u="sng">
                <a:solidFill>
                  <a:schemeClr val="hlink"/>
                </a:solidFill>
                <a:hlinkClick r:id="rId5"/>
              </a:rPr>
              <a:t>https://github.com/cveproject</a:t>
            </a:r>
            <a:endParaRPr sz="725"/>
          </a:p>
          <a:p>
            <a:pPr indent="0" lvl="0" marL="0" rtl="0" algn="l">
              <a:lnSpc>
                <a:spcPct val="100000"/>
              </a:lnSpc>
              <a:spcBef>
                <a:spcPts val="1200"/>
              </a:spcBef>
              <a:spcAft>
                <a:spcPts val="0"/>
              </a:spcAft>
              <a:buSzPts val="275"/>
              <a:buNone/>
            </a:pPr>
            <a:r>
              <a:rPr lang="en" sz="725" u="sng">
                <a:solidFill>
                  <a:schemeClr val="hlink"/>
                </a:solidFill>
                <a:hlinkClick r:id="rId6"/>
              </a:rPr>
              <a:t>https://news.microsoft.com/windows11-general-availability/</a:t>
            </a:r>
            <a:r>
              <a:rPr lang="en" sz="725"/>
              <a:t> </a:t>
            </a:r>
            <a:endParaRPr sz="725"/>
          </a:p>
          <a:p>
            <a:pPr indent="0" lvl="0" marL="0" rtl="0" algn="l">
              <a:lnSpc>
                <a:spcPct val="100000"/>
              </a:lnSpc>
              <a:spcBef>
                <a:spcPts val="1200"/>
              </a:spcBef>
              <a:spcAft>
                <a:spcPts val="0"/>
              </a:spcAft>
              <a:buSzPts val="275"/>
              <a:buNone/>
            </a:pPr>
            <a:r>
              <a:rPr lang="en" sz="725" u="sng">
                <a:solidFill>
                  <a:schemeClr val="hlink"/>
                </a:solidFill>
                <a:hlinkClick r:id="rId7"/>
              </a:rPr>
              <a:t>https://www.sysjolt.com/wp-content/uploads/2024/10/windows-11.jpg</a:t>
            </a:r>
            <a:endParaRPr sz="725"/>
          </a:p>
          <a:p>
            <a:pPr indent="0" lvl="0" marL="0" rtl="0" algn="l">
              <a:lnSpc>
                <a:spcPct val="100000"/>
              </a:lnSpc>
              <a:spcBef>
                <a:spcPts val="1200"/>
              </a:spcBef>
              <a:spcAft>
                <a:spcPts val="0"/>
              </a:spcAft>
              <a:buSzPts val="275"/>
              <a:buNone/>
            </a:pPr>
            <a:r>
              <a:rPr lang="en" sz="725" u="sng">
                <a:solidFill>
                  <a:schemeClr val="hlink"/>
                </a:solidFill>
                <a:hlinkClick r:id="rId8"/>
              </a:rPr>
              <a:t>https://cdn.iconscout.com/icon/free/png-256/free-debian-logo-icon-download-in-svg-png-gif-file-formats--programming-langugae-language-pack-logos-icons-1175231.png</a:t>
            </a:r>
            <a:endParaRPr sz="725"/>
          </a:p>
          <a:p>
            <a:pPr indent="0" lvl="0" marL="0" rtl="0" algn="l">
              <a:lnSpc>
                <a:spcPct val="100000"/>
              </a:lnSpc>
              <a:spcBef>
                <a:spcPts val="1200"/>
              </a:spcBef>
              <a:spcAft>
                <a:spcPts val="0"/>
              </a:spcAft>
              <a:buSzPts val="275"/>
              <a:buNone/>
            </a:pPr>
            <a:r>
              <a:rPr lang="en" sz="725" u="sng">
                <a:solidFill>
                  <a:schemeClr val="hlink"/>
                </a:solidFill>
                <a:hlinkClick r:id="rId9"/>
              </a:rPr>
              <a:t>https://www.tynker.com/api/v2/mcresources/snapshot?resourceId=64053edb1370c35ba11d1589&amp;v=1&amp;cache=2w</a:t>
            </a:r>
            <a:endParaRPr sz="725"/>
          </a:p>
          <a:p>
            <a:pPr indent="0" lvl="0" marL="0" rtl="0" algn="l">
              <a:lnSpc>
                <a:spcPct val="100000"/>
              </a:lnSpc>
              <a:spcBef>
                <a:spcPts val="1200"/>
              </a:spcBef>
              <a:spcAft>
                <a:spcPts val="0"/>
              </a:spcAft>
              <a:buSzPts val="275"/>
              <a:buNone/>
            </a:pPr>
            <a:r>
              <a:rPr lang="en" sz="725" u="sng">
                <a:solidFill>
                  <a:schemeClr val="hlink"/>
                </a:solidFill>
                <a:hlinkClick r:id="rId10"/>
              </a:rPr>
              <a:t>https://s.namemc.com/3d/skin/body.png?id=7062f2a1551388e8&amp;model=classic&amp;width=308&amp;height=308</a:t>
            </a:r>
            <a:r>
              <a:rPr lang="en" sz="725"/>
              <a:t> </a:t>
            </a:r>
            <a:endParaRPr sz="725"/>
          </a:p>
          <a:p>
            <a:pPr indent="0" lvl="0" marL="0" rtl="0" algn="l">
              <a:lnSpc>
                <a:spcPct val="100000"/>
              </a:lnSpc>
              <a:spcBef>
                <a:spcPts val="1200"/>
              </a:spcBef>
              <a:spcAft>
                <a:spcPts val="0"/>
              </a:spcAft>
              <a:buSzPts val="275"/>
              <a:buNone/>
            </a:pPr>
            <a:r>
              <a:rPr lang="en" sz="725" u="sng">
                <a:solidFill>
                  <a:schemeClr val="hlink"/>
                </a:solidFill>
                <a:hlinkClick r:id="rId11"/>
              </a:rPr>
              <a:t>http://cyberrangepoulsbo.com/</a:t>
            </a:r>
            <a:endParaRPr sz="725"/>
          </a:p>
          <a:p>
            <a:pPr indent="0" lvl="0" marL="0" rtl="0" algn="l">
              <a:lnSpc>
                <a:spcPct val="100000"/>
              </a:lnSpc>
              <a:spcBef>
                <a:spcPts val="1200"/>
              </a:spcBef>
              <a:spcAft>
                <a:spcPts val="0"/>
              </a:spcAft>
              <a:buSzPts val="275"/>
              <a:buNone/>
            </a:pPr>
            <a:r>
              <a:rPr lang="en" sz="725" u="sng">
                <a:solidFill>
                  <a:schemeClr val="hlink"/>
                </a:solidFill>
                <a:hlinkClick r:id="rId12"/>
              </a:rPr>
              <a:t>https://www.linkedin.com/pulse/scripting-automation-streamlining-tasks-enhancing-demo-limon/</a:t>
            </a:r>
            <a:endParaRPr sz="725"/>
          </a:p>
          <a:p>
            <a:pPr indent="0" lvl="0" marL="0" rtl="0" algn="l">
              <a:lnSpc>
                <a:spcPct val="100000"/>
              </a:lnSpc>
              <a:spcBef>
                <a:spcPts val="1200"/>
              </a:spcBef>
              <a:spcAft>
                <a:spcPts val="0"/>
              </a:spcAft>
              <a:buSzPts val="275"/>
              <a:buNone/>
            </a:pPr>
            <a:r>
              <a:rPr lang="en" sz="725" u="sng">
                <a:solidFill>
                  <a:schemeClr val="hlink"/>
                </a:solidFill>
                <a:hlinkClick r:id="rId13"/>
              </a:rPr>
              <a:t>https://ollama.com/</a:t>
            </a:r>
            <a:endParaRPr sz="725"/>
          </a:p>
          <a:p>
            <a:pPr indent="0" lvl="0" marL="0" rtl="0" algn="l">
              <a:lnSpc>
                <a:spcPct val="100000"/>
              </a:lnSpc>
              <a:spcBef>
                <a:spcPts val="1200"/>
              </a:spcBef>
              <a:spcAft>
                <a:spcPts val="0"/>
              </a:spcAft>
              <a:buSzPts val="275"/>
              <a:buNone/>
            </a:pPr>
            <a:r>
              <a:rPr lang="en" sz="725" u="sng">
                <a:solidFill>
                  <a:schemeClr val="hlink"/>
                </a:solidFill>
                <a:hlinkClick r:id="rId14"/>
              </a:rPr>
              <a:t>https://docs.cohere.com/v2/docs/chroma-and-cohere</a:t>
            </a:r>
            <a:endParaRPr sz="725"/>
          </a:p>
          <a:p>
            <a:pPr indent="0" lvl="0" marL="0" rtl="0" algn="l">
              <a:lnSpc>
                <a:spcPct val="100000"/>
              </a:lnSpc>
              <a:spcBef>
                <a:spcPts val="1200"/>
              </a:spcBef>
              <a:spcAft>
                <a:spcPts val="0"/>
              </a:spcAft>
              <a:buSzPts val="275"/>
              <a:buNone/>
            </a:pPr>
            <a:r>
              <a:t/>
            </a:r>
            <a:endParaRPr sz="725"/>
          </a:p>
          <a:p>
            <a:pPr indent="0" lvl="0" marL="0" rtl="0" algn="l">
              <a:lnSpc>
                <a:spcPct val="100000"/>
              </a:lnSpc>
              <a:spcBef>
                <a:spcPts val="1200"/>
              </a:spcBef>
              <a:spcAft>
                <a:spcPts val="0"/>
              </a:spcAft>
              <a:buSzPts val="275"/>
              <a:buNone/>
            </a:pPr>
            <a:r>
              <a:t/>
            </a:r>
            <a:endParaRPr sz="725"/>
          </a:p>
          <a:p>
            <a:pPr indent="0" lvl="0" marL="0" rtl="0" algn="l">
              <a:lnSpc>
                <a:spcPct val="100000"/>
              </a:lnSpc>
              <a:spcBef>
                <a:spcPts val="1200"/>
              </a:spcBef>
              <a:spcAft>
                <a:spcPts val="0"/>
              </a:spcAft>
              <a:buSzPts val="275"/>
              <a:buNone/>
            </a:pPr>
            <a:r>
              <a:t/>
            </a:r>
            <a:endParaRPr sz="725"/>
          </a:p>
          <a:p>
            <a:pPr indent="0" lvl="0" marL="0" rtl="0" algn="l">
              <a:lnSpc>
                <a:spcPct val="100000"/>
              </a:lnSpc>
              <a:spcBef>
                <a:spcPts val="1200"/>
              </a:spcBef>
              <a:spcAft>
                <a:spcPts val="0"/>
              </a:spcAft>
              <a:buSzPts val="275"/>
              <a:buNone/>
            </a:pPr>
            <a:r>
              <a:t/>
            </a:r>
            <a:endParaRPr sz="725"/>
          </a:p>
          <a:p>
            <a:pPr indent="0" lvl="0" marL="0" rtl="0" algn="l">
              <a:lnSpc>
                <a:spcPct val="100000"/>
              </a:lnSpc>
              <a:spcBef>
                <a:spcPts val="1200"/>
              </a:spcBef>
              <a:spcAft>
                <a:spcPts val="0"/>
              </a:spcAft>
              <a:buSzPts val="275"/>
              <a:buNone/>
            </a:pPr>
            <a:r>
              <a:t/>
            </a:r>
            <a:endParaRPr sz="725"/>
          </a:p>
          <a:p>
            <a:pPr indent="0" lvl="0" marL="0" rtl="0" algn="l">
              <a:lnSpc>
                <a:spcPct val="100000"/>
              </a:lnSpc>
              <a:spcBef>
                <a:spcPts val="1200"/>
              </a:spcBef>
              <a:spcAft>
                <a:spcPts val="0"/>
              </a:spcAft>
              <a:buSzPts val="275"/>
              <a:buNone/>
            </a:pPr>
            <a:r>
              <a:t/>
            </a:r>
            <a:endParaRPr sz="725"/>
          </a:p>
          <a:p>
            <a:pPr indent="0" lvl="0" marL="0" rtl="0" algn="l">
              <a:lnSpc>
                <a:spcPct val="100000"/>
              </a:lnSpc>
              <a:spcBef>
                <a:spcPts val="1200"/>
              </a:spcBef>
              <a:spcAft>
                <a:spcPts val="0"/>
              </a:spcAft>
              <a:buSzPts val="275"/>
              <a:buNone/>
            </a:pPr>
            <a:r>
              <a:t/>
            </a:r>
            <a:endParaRPr sz="725"/>
          </a:p>
          <a:p>
            <a:pPr indent="0" lvl="0" marL="0" rtl="0" algn="l">
              <a:lnSpc>
                <a:spcPct val="100000"/>
              </a:lnSpc>
              <a:spcBef>
                <a:spcPts val="1200"/>
              </a:spcBef>
              <a:spcAft>
                <a:spcPts val="0"/>
              </a:spcAft>
              <a:buSzPts val="275"/>
              <a:buNone/>
            </a:pPr>
            <a:r>
              <a:t/>
            </a:r>
            <a:endParaRPr sz="725"/>
          </a:p>
          <a:p>
            <a:pPr indent="0" lvl="0" marL="0" rtl="0" algn="l">
              <a:lnSpc>
                <a:spcPct val="100000"/>
              </a:lnSpc>
              <a:spcBef>
                <a:spcPts val="1200"/>
              </a:spcBef>
              <a:spcAft>
                <a:spcPts val="0"/>
              </a:spcAft>
              <a:buSzPts val="275"/>
              <a:buNone/>
            </a:pPr>
            <a:r>
              <a:t/>
            </a:r>
            <a:endParaRPr sz="725"/>
          </a:p>
          <a:p>
            <a:pPr indent="0" lvl="0" marL="457200" rtl="0" algn="l">
              <a:lnSpc>
                <a:spcPct val="100000"/>
              </a:lnSpc>
              <a:spcBef>
                <a:spcPts val="1200"/>
              </a:spcBef>
              <a:spcAft>
                <a:spcPts val="1200"/>
              </a:spcAft>
              <a:buSzPts val="275"/>
              <a:buNone/>
            </a:pPr>
            <a:r>
              <a:t/>
            </a:r>
            <a:endParaRPr sz="725"/>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Image Reference </a:t>
            </a:r>
            <a:endParaRPr/>
          </a:p>
        </p:txBody>
      </p:sp>
      <p:sp>
        <p:nvSpPr>
          <p:cNvPr id="238" name="Google Shape;238;p2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https://www.ip-performance.co.uk/wp-content/uploads/2020/12/NIST-logo-v2.png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Image Reference (this is one image)</a:t>
            </a:r>
            <a:endParaRPr/>
          </a:p>
        </p:txBody>
      </p:sp>
      <p:sp>
        <p:nvSpPr>
          <p:cNvPr id="244" name="Google Shape;244;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32500"/>
          </a:bodyPr>
          <a:lstStyle/>
          <a:p>
            <a:pPr indent="0" lvl="0" marL="0" rtl="0" algn="l">
              <a:spcBef>
                <a:spcPts val="0"/>
              </a:spcBef>
              <a:spcAft>
                <a:spcPts val="1200"/>
              </a:spcAft>
              <a:buNone/>
            </a:pPr>
            <a:r>
              <a:rPr lang="en"/>
              <a:t>data:image/jpeg;base64,/9j/4AAQSkZJRgABAQAAAQABAAD/2wCEAAkGBxAPDxUQEBAPEBUWDxAQEBUPDxAVFRUVGBUWFhUXFRUYHSggGBolHRUVITEhJSkrLi4uFx8zODMsNygtLisBCgoKDg0OGxAQGy0lHyIrLSsrLS0tLS0tLi0tLS0tLS0tLS0tLS8tLS0tLS0tLS0tLS0tLS0vLS0tLS0tLS0tLf/AABEIAMIBAwMBIgACEQEDEQH/xAAcAAACAgMBAQAAAAAAAAAAAAAAAQIFAwQGBwj/xABBEAABBAADBQUFBQUGBwAAAAABAAIDEQQSIQUxQVFhBiJxgZETMqGxwQcjQnLwFFKS0eEzQ2KCssIWJDRjc6Lx/8QAGQEBAAMBAQAAAAAAAAAAAAAAAAIDBAEF/8QAKREBAQEAAgEEAQMDBQAAAAAAAAECAxEhBBIxQVEyYXETIjMjQoGR0f/aAAwDAQACEQMRAD8A9HCYQpBAITTCBITQgSE0kCQmkgiUipFRKCJSKkolBEpFBKiSgEkIQFITSQJIhSKSCCFJJBGklIpUgiUUpIQQISpTpIhBCkqWSkighSFKkILRSSUqQCEJoBCE0EUJpIEUlIpIEolSKgUESVrYrFMiaXyPaxo3ueQAPMqG1MczDxPmkNNa0k8zyA6k6LxTtF2hmxshdI7ugnIxp7rB9T1Qej43t/gmGmGSbrGwBv8AE4hVsn2kR33cO7/NKB8A0/NeYPl6/rxUoXG/eHmUHreE7eQPIDopG3+6Wu/krvZ+3MPOcsb+9wa4UT4c/DevG8OMwrNlcNRp/uWzh3lrgXkmjoQTY16fRB7baa5jsttwzfdPzEgEhxN6aaE8fFdKCgaEIQJJNCCKFJJBFBCdIpAqSUkkEaRSlSVII0hSpCCyTQE0AmkmEAhCECKE0kCSKkkUESsbishWCZ4aCTuAJPkg8t+1HbZklGFY6mx96SuLyNB5A/ErgXkDQeJ/XNZ9q4l08z36lz5HOrq4k18V1GxOyYDA6ay4i64BR1qZ+U8Yu74ceyFzhud6LNhtnPJBIPgBXqvRY9jsGmUeis8Fs1g0yj0VN52mel/dxGB2PLIAWtsgbyKHhzWafY88Yt8d1qL3eq9M2dA0aUrIwNIogEcbC5Oa13Xp8x4ica5jw9uZgBBFE8N9bjV1r816b2P20cXDbqzAlpqta+RXNdu+zJiuaFpym7rh08FD7K5/vJWXpkDgDvu6NevyV81Ky6zc3p6UE0gmpIEhCECQmhAkk0IEkpIQRpOkJoI0hSSQWCaE0AhCYQCEIQCSEIEkmkgiVpbUjLoZGtNExPAPIlporeUHBB4T2a2UXYohw906g8PJehBlCgtRmDbDtHENbVOYJW0b/F3x6la20MNJK899wDaoMrTqSdPJZ+Sd1t4fGVxE2ytnIQuYix2IgdUjS9vBzauuq6KHaLZGjrVKi46as67WOHfTlah2m5c8/FCKjRJqzS2cJPNiD3wxkf7peQSf8RAU85/KHJfwtMVA2eJzdCCCNCCvPOw+yzHjpTWjWObfAEu/oV6PhoGxO90MDq1a4uZfC7AIJ8K62qTYcDYy59G5pXkf5bq+Q0Nb/irs2Z+WXebqeFwAmhCuZSSTQgEIQgSE0IIoTpCBJpoQJJNCDeUlFNA0IQgaEkIBCEkAUkFJAJIQg4PaUbopyQ18jmumADS0HIcrr7xFiw3TqseOhkawtj1PE/Mq+2phqxWfgWfOh/tVbi651wvn1vh5/wBBls68PRl93n8xQROd+0OhzPaxsZcJJGuIc4NBA3ULOlDVYsBiJC+ms0vUZtxN7r50VZzUAR7ThuBBPoNVHY+DGbNVWarS63WevyXLrx8JZxZfls7WxT2hoy1vPvCy4BtA9BmJq+CfZqSV2JeJA98Xsz7MtIbTqFUdCDfkumxeyo5483dDgN5GngeXj81qYSBsbqDXsPKnEeRbYSWw1ma+15HhS3DO9q7M4RuOh3bzvVbs2J3sx7RwdIMRJmytyjSMMprbJAFN48VdYSNz204FrdCQd7q3Do34npx1JYMj3dSSK6myfEn5BT9vfUU++Sat+fokJIWhiCEIQCEIQCEJoEhCEAhNCBITQg3AmophBJCSEDQkhAFK0FRJQMqJKRKiXIJEpArUxW0IYtJJY2HgHvaD5DeuX2p9oOHiJayOWRwsAnK1pPmb+C52sxxb38R1O1Ig6PNxbr5HRc7MBvXLDt9iZZWNd7KONz2h4YzXKSAbc4n4UuoxAVHLW3i49Y8aVu0pC1hrQnQLHgcUxmVou6F3e/xO/VR2hJbw0cBawx4X2hsFx5ZWON+Giqn7tFvnqPRNmub7ENLSbAJohVGzpHxyGKSzR7pPEcFHY0z4mH2jsrQPeMbgK467uS3sdOyRjJoyyQDXMwggjjqFO+Z3PpX31qy/boMO/RV2KPfPitrAuDmAjd+v6LlY+1MD3HPbBdtdq4EHw1CtxWTXFvfftnfS7QsOGxLJW5o3B45j68lktWs1ll6qSSSEcSQkhA00kwgSEFCBoQhAIQhBs2pBY7UrQTtFqNotBJCVoQBUHFMlaO1MezDxOkcRoDlBNZnVo0dSjslt6jJjMWyFhfI4NaOJ+QHErz3tD21lcS2AmNgAOnvmt5zDd4DkqTbe3JcQcz3XV0BoBzAHBUEk+o5cPA6fNV29vU4vS5xO9eas8Riy4+0JL82rnGieuu8k7/NV2LIGY0D33Vu5/wD1azpnBpGndI4C/VYpZDVcN6NDZZWUHwvQHeAeV8eFcF6PsbarcRC1/EU2QaWHDffz815U2YgEaabrH1W3s/assDxIw/mB3OHVR3n3RVfLttq53kujF263DTUXVa/JWOxmxta0xSS4Z3FmXMw03XuEaaCgRXyVbsjaUeKBLe678THVoeh4+O9WEEDmuGorrSr76nSMzm/LpsNBE+MtxGIdiW27uGOm6WRY1vUBa2x9lSjEzSkGCF2bJD3dQa1LRoOnisuycLbhZB9BvXQyRAAN4nly5ldlnSO5M/Chm2kcPgbJpzs7I/4XU70Frgti0YgDuaKFgbrA/qtztvtoSSObGe40GGOuJ/G7zOng0c1V4Gb2UDST+MNOg3H9Wu5nUb/T468/nz/428HjXhznse5gzUMji086sVy+KvcJ2rfHQlaH61e52/fYFHT9cVwWGxhY90TtO8S3xWcY5xbWg1t2g0pS7sc5OPHJ+qPVcBtyCd2VjyHfuvFH13H1VmCvINlY/KHSUCS8Rxjjpq4+WnqvSdk7bjmAB7j91G68irJr8vM9R6O5nux3Z9/st0wogpqTAkhJNAIQkgkhJMIBCLTQZLTtYrUrQZLTtY7TtBkBRagCnaAcV5/9ou0bc2Afh7zvzEaeg+a7rEzBjC9xoNaXHwGq8e2zijNM+Q73OLt+7kPLco6rb6Lj71dX6U0jrNbj14rUmaQaO7eFZmCxqFilg0o6jgeIPVQj07i2NB4sOPNh9R/QhZJodPJQd3czOgrzcAtqU95w5NC7XcTtWsjt1c22oZKNFbEPvt/zBKZu/oUR9sZNmYp2HlDuG53Vq7r9mxEjRJE8OYTx3gfVcHKAa6gLp+yPaARNOHm9y+44/hPI9Pkobn3FW+Lv4dJsb9sMmU5W6DUmx6dFudp+0RgaYInlziynvO8Dca6qr2n2jjgsMIc8igAdB4nguKxWNMr7e7e7vH6dFCd1zi4p33UsZITTqtt5QPmt2UXhWtB32QtbFRnIQN28V8FllfUcfKiFNvn2qcW4vAk3OHdf4jj5pNxNjwaXO8twW5h9mSzSEQsLgdH7g0dSTu+a67s/2Oii70xEzjVivuxx3H3vPTol1Iz731VRsXZk0kUTo2f3b3Z3EBtucbq957rdyshs7FYUe0lY5jA23SNIePAFu4+K6SbEtD8jRZG/k3kF0eyHZ2Vo7Tcq5yW3pXfUazO1NsHbnt+44U4AakiyauiOdfNXoK0MT2ehcSWtdA4uzEx92zzW3HG5gAcc1aXxI6671fnc+3nc+M6vu4/+mVNRBTCsZDQkhA0wophA0ItJAAqVqAKdoJ2i1G0WgyAp2sYKx4mbKOq5b1O3cy29Rh2hleMjhmF2Qdx5Ajj4LWZhozpkZ/C1Ru1twNWLe/dXpY4/bnprSbBwsg70Efi0ZT6tpUG2exHdL8M4nj7N9Wfyu+h9V2sTFmyaKeOz+trF8V897YiySNBFHNlIIoinA0Vje/713UBdb9qeADMTFMP7z2mbxbl187XFyH7y1c145JvvURZ74/MfopTe8VGTQ31WSYaomVW2ljBKmFGRCmX3X6+Kk51tbpxI08FgiNtI5FEcmmvAgo523YsTQAB6Udx/kut2bsP2zGOlBa2iWtGhcOp4D4rhptF3kXbfNh2hsI9o0AW49wECrDRqfh5qO5fp2718R0B9jhoM0jmQMbuvQXyA4nwsrTO2jJGP2dpaHXTnjvVzA4X1Xm+1MbLipQ6V7nkmtToPygaNHgrz/iFwkjjaxjQXNjcSTu0aK/drzVd41Nx4dJG7LTd5OvM9Sf5ro+zk5a8EurouZgZkBJ8yd5K28FNJmstyCxWtkjqOCr6U/Ph6JiWEb3eQWuWg7rUMHK2SPO52tWVkZiGAGlf3Ky2WeE2wBwqxfBa5FaHRY2Y2pARqLorexTA4Z268/BTxr6V8mL8tVCSFaoMJqKaBpJ2hBjtSBWK1K0GS0WoWnaCdqtnlzO+S2cVLlb46Kta6ys3Pvrw2elx/ubcMdlWEMarY8SBuFregxreIIWXLZqfhZxRoxJoJQzNIsEHzWKd9la8TvxGPd681519q0X3cDuT5R6hp+hXmkp1Xrv2mYbPgc37krXeRDm/ULyCTerdNHpNf6f8Aym/VT3hY2LNG0nQC/BRbOyAUJVsmF3I+iwyt0R3uVpRPpynK2jY3FYT7yzsNij5KSuX6N2oSw02U6pxjglIziuO/uzRinX5rBKbKyt3Lb2Dsw4rExw6054Dvy73H0BSOavUei7F2G/8AY4Zbc6QxZnh7iSAbc3LfHKQPIKuj2ywuywskmIOriDHG08i5wsnwaV6FGABQ0AFBUO3dh5nGaId46vaPxdR16Lm+OfMeZx8/d601G7fkDcoawep0WGfaz3tyl2X8ugVcVies97aZIutn7RNi12GzMRmFLzXBz07KfELrNk4vckvVc1O46PFYct7zRY5DgtZjwdy3cPiw4apT4Ie+xac6Y94aqYKhakFYpO0JIQYLTtYwVK0E7TtY7SLqCDUxstnwWo2RE7rKxUsHJe69Pjntz02mPWVr1psKyNequlvbcbIRuJHgsjMa9v8Ai8VqByYcpZ1rPwhrM1PMR2+84nCyQhhBc0AEkUCCDr6Lzt3YfEk+9EPN38l6OXLG5ys/q7MZmJ1lwkPYZ3452j8rCfiStl3ZZkQ/tJCLF0QDy7pG4+q6t8iq9p4im8T3huHVdzvVrnLf7bGvs7s417tJpdC1xEhY4FuYW33eSsdsdio8ScwcYSG0AxrcviRQs+iw7OnMTxqDmqi3UVxs8KNDXmF1eDxQcNVZu2XqKOHx/dPl5LtbsDjYjcbWzt/7ZAd5sd9CVz2IwkkRyysfGeT2lp9CvoRrQVr4nDtd3XAOHJzQR6FJu/bROV4FXFMtteu47slgZDrA1h5xEx/BunwXJdqeyLcGxs8UjpIzJkIfWdpIJGo0IIaeHAb1KalX53K5Nsdr0D7NtlZc+IcOHs2eervp6lcts/BZq0Xq2x8H7CBkfGrd4nU/y8lZlT6zXt4+vy3wpJBCm8lVbX2Q2bvspr/g7x69VyOIiLSWuBBGhBXoRVRt7Zntm5mDvgfxDl48lVvHfmL+Ll68X4cHIcrgRzV5s7E0RqqfEs+az4d1LO2O2weIOivsHibC47Zk9tV9gJqKlm9Ibz3G3iW049dQsdraxQtocOG/wP6+K0rWqXww6nVTtCx5kLqLACnaxByYcgyWseIfTSeiMyhLq0jmKXL8Oy9VW+0tRLlrtBBPik+cblhsep22Q4pscVrxvtbMa506yNcVNpKbGqRjSZtLqSeUTIoErM2FcP2x2hK2V0ccj2tbTSGuqzQJsjXirZw1XnkmtdR0mOx0MX9pIxnRzgCfAbyucx3aDDuIawudqNQ0gDXfrquKcdb4neSpNKnOKRdMS+K7WTa1NFPcQHtcRzAsHU6Hffkuh2bjw5ocHZgQCCCvLFYbN2pJhzbdWn3mkmj1HI9V3We3M+n9ub1XsEOMNWCrCCdsg13rznZfaqJxANxk8H7v4h9aXUYHHNJ0Pjqq+ulVzftfshLjVbuPRV3brDVs57Q0GnQu4d052gketeavcA/7uxqVW9qtcJiOPcFfAqeZ0jnX98/lyfZfZLS4PI0aA7xJ3fJdcqvs2PuL5n5AK0tX5+FPq93XLZ+DtStQRa6ypKJRaVoOc7RbIu5WDfq8D/V/NUMLF6CqvFbFjeczbjPTd6KrfH35jRx83U60pcE/KrzBTaKvk2RK3dlf4Gj8VPDxSg0Y3qm4s+micmb9ujE33Z8PqtYuWKB7stOFa7r4Ic5aMTwx8tl14TzIWAuQpqyCaEIEmhCCvxQ75/Laqnb/ADQhZN/qr0eP9EZod63IUIUKm3GqaELTxfDH6j9RheY9oz99J/55P9SEKypek/Vf4c6/em1CFFvyksh4IQuL4iF2Wz3kTiiRbGk0d501KEKG1fI9O2I45Bqd60u1p/5Ob8rB/wCwCELk+IxT/I1ezn/TN8T9FZoQr58M3qP8uv5CEIXVIKSEIBIoQgRUXIQgxOWMoQggUkIQf//Z</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NIST Risk Management Framework (RMF)  </a:t>
            </a:r>
            <a:endParaRPr/>
          </a:p>
        </p:txBody>
      </p:sp>
      <p:sp>
        <p:nvSpPr>
          <p:cNvPr id="93" name="Google Shape;93;p14"/>
          <p:cNvSpPr txBox="1"/>
          <p:nvPr>
            <p:ph idx="1" type="body"/>
          </p:nvPr>
        </p:nvSpPr>
        <p:spPr>
          <a:xfrm>
            <a:off x="729450" y="1994300"/>
            <a:ext cx="4967700" cy="2261100"/>
          </a:xfrm>
          <a:prstGeom prst="rect">
            <a:avLst/>
          </a:prstGeom>
        </p:spPr>
        <p:txBody>
          <a:bodyPr anchorCtr="0" anchor="t" bIns="91425" lIns="91425" spcFirstLastPara="1" rIns="91425" wrap="square" tIns="91425">
            <a:normAutofit/>
          </a:bodyPr>
          <a:lstStyle/>
          <a:p>
            <a:pPr indent="-311150" lvl="0" marL="457200" rtl="0" algn="l">
              <a:lnSpc>
                <a:spcPct val="200000"/>
              </a:lnSpc>
              <a:spcBef>
                <a:spcPts val="0"/>
              </a:spcBef>
              <a:spcAft>
                <a:spcPts val="0"/>
              </a:spcAft>
              <a:buSzPts val="1300"/>
              <a:buChar char="●"/>
            </a:pPr>
            <a:r>
              <a:rPr lang="en"/>
              <a:t>Step-by-step framework to manage cybersecurity risk. </a:t>
            </a:r>
            <a:endParaRPr/>
          </a:p>
          <a:p>
            <a:pPr indent="-311150" lvl="0" marL="457200" rtl="0" algn="l">
              <a:lnSpc>
                <a:spcPct val="200000"/>
              </a:lnSpc>
              <a:spcBef>
                <a:spcPts val="0"/>
              </a:spcBef>
              <a:spcAft>
                <a:spcPts val="0"/>
              </a:spcAft>
              <a:buSzPts val="1300"/>
              <a:buChar char="●"/>
            </a:pPr>
            <a:r>
              <a:rPr lang="en"/>
              <a:t>Involves continuous monitoring + reassessment to adapt to change.</a:t>
            </a:r>
            <a:endParaRPr/>
          </a:p>
          <a:p>
            <a:pPr indent="-311150" lvl="0" marL="457200" rtl="0" algn="l">
              <a:lnSpc>
                <a:spcPct val="200000"/>
              </a:lnSpc>
              <a:spcBef>
                <a:spcPts val="0"/>
              </a:spcBef>
              <a:spcAft>
                <a:spcPts val="0"/>
              </a:spcAft>
              <a:buSzPts val="1300"/>
              <a:buChar char="●"/>
            </a:pPr>
            <a:r>
              <a:rPr lang="en"/>
              <a:t>Wide range of applicable risk areas.</a:t>
            </a:r>
            <a:endParaRPr/>
          </a:p>
          <a:p>
            <a:pPr indent="0" lvl="0" marL="0" rtl="0" algn="l">
              <a:lnSpc>
                <a:spcPct val="200000"/>
              </a:lnSpc>
              <a:spcBef>
                <a:spcPts val="1200"/>
              </a:spcBef>
              <a:spcAft>
                <a:spcPts val="1200"/>
              </a:spcAft>
              <a:buNone/>
            </a:pPr>
            <a:r>
              <a:t/>
            </a:r>
            <a:endParaRPr/>
          </a:p>
        </p:txBody>
      </p:sp>
      <p:pic>
        <p:nvPicPr>
          <p:cNvPr id="94" name="Google Shape;94;p14"/>
          <p:cNvPicPr preferRelativeResize="0"/>
          <p:nvPr/>
        </p:nvPicPr>
        <p:blipFill>
          <a:blip r:embed="rId3">
            <a:alphaModFix/>
          </a:blip>
          <a:stretch>
            <a:fillRect/>
          </a:stretch>
        </p:blipFill>
        <p:spPr>
          <a:xfrm>
            <a:off x="4572000" y="3081600"/>
            <a:ext cx="1950450" cy="1950450"/>
          </a:xfrm>
          <a:prstGeom prst="rect">
            <a:avLst/>
          </a:prstGeom>
          <a:noFill/>
          <a:ln>
            <a:noFill/>
          </a:ln>
        </p:spPr>
      </p:pic>
      <p:pic>
        <p:nvPicPr>
          <p:cNvPr id="95" name="Google Shape;95;p14"/>
          <p:cNvPicPr preferRelativeResize="0"/>
          <p:nvPr/>
        </p:nvPicPr>
        <p:blipFill>
          <a:blip r:embed="rId4">
            <a:alphaModFix/>
          </a:blip>
          <a:stretch>
            <a:fillRect/>
          </a:stretch>
        </p:blipFill>
        <p:spPr>
          <a:xfrm>
            <a:off x="5855100" y="1913324"/>
            <a:ext cx="2648452" cy="970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Who needs our tool? </a:t>
            </a:r>
            <a:endParaRPr/>
          </a:p>
        </p:txBody>
      </p:sp>
      <p:sp>
        <p:nvSpPr>
          <p:cNvPr id="101" name="Google Shape;101;p15"/>
          <p:cNvSpPr txBox="1"/>
          <p:nvPr>
            <p:ph idx="1" type="body"/>
          </p:nvPr>
        </p:nvSpPr>
        <p:spPr>
          <a:xfrm>
            <a:off x="729450" y="2078875"/>
            <a:ext cx="5743200" cy="2683500"/>
          </a:xfrm>
          <a:prstGeom prst="rect">
            <a:avLst/>
          </a:prstGeom>
        </p:spPr>
        <p:txBody>
          <a:bodyPr anchorCtr="0" anchor="t" bIns="91425" lIns="91425" spcFirstLastPara="1" rIns="91425" wrap="square" tIns="91425">
            <a:noAutofit/>
          </a:bodyPr>
          <a:lstStyle/>
          <a:p>
            <a:pPr indent="-330200" lvl="0" marL="457200" rtl="0" algn="l">
              <a:lnSpc>
                <a:spcPct val="190000"/>
              </a:lnSpc>
              <a:spcBef>
                <a:spcPts val="0"/>
              </a:spcBef>
              <a:spcAft>
                <a:spcPts val="0"/>
              </a:spcAft>
              <a:buSzPts val="1600"/>
              <a:buChar char="●"/>
            </a:pPr>
            <a:r>
              <a:rPr lang="en" sz="1600"/>
              <a:t>Meet Steve, a Cyber Security Analyst without our tool:</a:t>
            </a:r>
            <a:endParaRPr sz="1600"/>
          </a:p>
          <a:p>
            <a:pPr indent="-317500" lvl="1" marL="914400" rtl="0" algn="l">
              <a:lnSpc>
                <a:spcPct val="190000"/>
              </a:lnSpc>
              <a:spcBef>
                <a:spcPts val="0"/>
              </a:spcBef>
              <a:spcAft>
                <a:spcPts val="0"/>
              </a:spcAft>
              <a:buSzPts val="1400"/>
              <a:buChar char="○"/>
            </a:pPr>
            <a:r>
              <a:rPr lang="en" sz="1400"/>
              <a:t>Spend hours read through the NIST docs.</a:t>
            </a:r>
            <a:endParaRPr sz="1400"/>
          </a:p>
          <a:p>
            <a:pPr indent="-317500" lvl="1" marL="914400" rtl="0" algn="l">
              <a:lnSpc>
                <a:spcPct val="190000"/>
              </a:lnSpc>
              <a:spcBef>
                <a:spcPts val="0"/>
              </a:spcBef>
              <a:spcAft>
                <a:spcPts val="0"/>
              </a:spcAft>
              <a:buSzPts val="1400"/>
              <a:buChar char="○"/>
            </a:pPr>
            <a:r>
              <a:rPr lang="en" sz="1400"/>
              <a:t>Search for update/patching vulnerabilities and scrub through CVE (Common </a:t>
            </a:r>
            <a:r>
              <a:rPr lang="en" sz="1400"/>
              <a:t>Vulnerabilities</a:t>
            </a:r>
            <a:r>
              <a:rPr lang="en" sz="1400"/>
              <a:t>  and Exposure) list</a:t>
            </a:r>
            <a:endParaRPr sz="1400"/>
          </a:p>
          <a:p>
            <a:pPr indent="-317500" lvl="1" marL="914400" rtl="0" algn="l">
              <a:lnSpc>
                <a:spcPct val="190000"/>
              </a:lnSpc>
              <a:spcBef>
                <a:spcPts val="0"/>
              </a:spcBef>
              <a:spcAft>
                <a:spcPts val="0"/>
              </a:spcAft>
              <a:buSzPts val="1400"/>
              <a:buChar char="○"/>
            </a:pPr>
            <a:r>
              <a:rPr lang="en" sz="1400"/>
              <a:t>Spends days compiling reports</a:t>
            </a:r>
            <a:endParaRPr sz="1600"/>
          </a:p>
          <a:p>
            <a:pPr indent="0" lvl="0" marL="457200" rtl="0" algn="l">
              <a:lnSpc>
                <a:spcPct val="190000"/>
              </a:lnSpc>
              <a:spcBef>
                <a:spcPts val="1200"/>
              </a:spcBef>
              <a:spcAft>
                <a:spcPts val="1200"/>
              </a:spcAft>
              <a:buNone/>
            </a:pPr>
            <a:r>
              <a:t/>
            </a:r>
            <a:endParaRPr sz="1500"/>
          </a:p>
        </p:txBody>
      </p:sp>
      <p:pic>
        <p:nvPicPr>
          <p:cNvPr id="102" name="Google Shape;102;p15"/>
          <p:cNvPicPr preferRelativeResize="0"/>
          <p:nvPr/>
        </p:nvPicPr>
        <p:blipFill>
          <a:blip r:embed="rId3">
            <a:alphaModFix/>
          </a:blip>
          <a:stretch>
            <a:fillRect/>
          </a:stretch>
        </p:blipFill>
        <p:spPr>
          <a:xfrm>
            <a:off x="6210288" y="2209800"/>
            <a:ext cx="2933700" cy="2933700"/>
          </a:xfrm>
          <a:prstGeom prst="rect">
            <a:avLst/>
          </a:prstGeom>
          <a:noFill/>
          <a:ln>
            <a:noFill/>
          </a:ln>
        </p:spPr>
      </p:pic>
      <p:pic>
        <p:nvPicPr>
          <p:cNvPr id="103" name="Google Shape;103;p15"/>
          <p:cNvPicPr preferRelativeResize="0"/>
          <p:nvPr/>
        </p:nvPicPr>
        <p:blipFill>
          <a:blip r:embed="rId4">
            <a:alphaModFix/>
          </a:blip>
          <a:stretch>
            <a:fillRect/>
          </a:stretch>
        </p:blipFill>
        <p:spPr>
          <a:xfrm>
            <a:off x="6286500" y="0"/>
            <a:ext cx="2857500" cy="2143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Who needs our tool?</a:t>
            </a:r>
            <a:endParaRPr/>
          </a:p>
        </p:txBody>
      </p:sp>
      <p:sp>
        <p:nvSpPr>
          <p:cNvPr id="109" name="Google Shape;109;p16"/>
          <p:cNvSpPr txBox="1"/>
          <p:nvPr>
            <p:ph idx="1" type="body"/>
          </p:nvPr>
        </p:nvSpPr>
        <p:spPr>
          <a:xfrm>
            <a:off x="729450" y="2078875"/>
            <a:ext cx="5729700" cy="2639400"/>
          </a:xfrm>
          <a:prstGeom prst="rect">
            <a:avLst/>
          </a:prstGeom>
        </p:spPr>
        <p:txBody>
          <a:bodyPr anchorCtr="0" anchor="t" bIns="91425" lIns="91425" spcFirstLastPara="1" rIns="91425" wrap="square" tIns="91425">
            <a:normAutofit/>
          </a:bodyPr>
          <a:lstStyle/>
          <a:p>
            <a:pPr indent="-330200" lvl="0" marL="457200" rtl="0" algn="l">
              <a:lnSpc>
                <a:spcPct val="190000"/>
              </a:lnSpc>
              <a:spcBef>
                <a:spcPts val="0"/>
              </a:spcBef>
              <a:spcAft>
                <a:spcPts val="0"/>
              </a:spcAft>
              <a:buSzPts val="1600"/>
              <a:buChar char="●"/>
            </a:pPr>
            <a:r>
              <a:rPr lang="en" sz="1600"/>
              <a:t>Meet Steve,  a Cyber Security Analyst with our tool:</a:t>
            </a:r>
            <a:endParaRPr sz="1600"/>
          </a:p>
          <a:p>
            <a:pPr indent="-330200" lvl="1" marL="914400" rtl="0" algn="l">
              <a:lnSpc>
                <a:spcPct val="200000"/>
              </a:lnSpc>
              <a:spcBef>
                <a:spcPts val="0"/>
              </a:spcBef>
              <a:spcAft>
                <a:spcPts val="0"/>
              </a:spcAft>
              <a:buSzPts val="1600"/>
              <a:buChar char="○"/>
            </a:pPr>
            <a:r>
              <a:rPr lang="en" sz="1400"/>
              <a:t>Update and patching data is auto-collected and processed</a:t>
            </a:r>
            <a:endParaRPr sz="1400"/>
          </a:p>
          <a:p>
            <a:pPr indent="-317500" lvl="1" marL="914400" rtl="0" algn="l">
              <a:lnSpc>
                <a:spcPct val="200000"/>
              </a:lnSpc>
              <a:spcBef>
                <a:spcPts val="0"/>
              </a:spcBef>
              <a:spcAft>
                <a:spcPts val="0"/>
              </a:spcAft>
              <a:buSzPts val="1400"/>
              <a:buChar char="○"/>
            </a:pPr>
            <a:r>
              <a:rPr lang="en" sz="1400"/>
              <a:t>Risk Management Compliance reports are generated in minutes</a:t>
            </a:r>
            <a:endParaRPr sz="1400"/>
          </a:p>
          <a:p>
            <a:pPr indent="-317500" lvl="1" marL="914400" rtl="0" algn="l">
              <a:lnSpc>
                <a:spcPct val="200000"/>
              </a:lnSpc>
              <a:spcBef>
                <a:spcPts val="0"/>
              </a:spcBef>
              <a:spcAft>
                <a:spcPts val="0"/>
              </a:spcAft>
              <a:buSzPts val="1400"/>
              <a:buChar char="○"/>
            </a:pPr>
            <a:r>
              <a:rPr lang="en" sz="1400"/>
              <a:t>Steve can now focus on higher-priority tasks instead of manual work</a:t>
            </a:r>
            <a:endParaRPr sz="1400"/>
          </a:p>
        </p:txBody>
      </p:sp>
      <p:pic>
        <p:nvPicPr>
          <p:cNvPr id="110" name="Google Shape;110;p16"/>
          <p:cNvPicPr preferRelativeResize="0"/>
          <p:nvPr/>
        </p:nvPicPr>
        <p:blipFill>
          <a:blip r:embed="rId3">
            <a:alphaModFix/>
          </a:blip>
          <a:stretch>
            <a:fillRect/>
          </a:stretch>
        </p:blipFill>
        <p:spPr>
          <a:xfrm>
            <a:off x="6790927" y="499313"/>
            <a:ext cx="2353076" cy="1904725"/>
          </a:xfrm>
          <a:prstGeom prst="rect">
            <a:avLst/>
          </a:prstGeom>
          <a:noFill/>
          <a:ln>
            <a:noFill/>
          </a:ln>
        </p:spPr>
      </p:pic>
      <p:pic>
        <p:nvPicPr>
          <p:cNvPr id="111" name="Google Shape;111;p16"/>
          <p:cNvPicPr preferRelativeResize="0"/>
          <p:nvPr/>
        </p:nvPicPr>
        <p:blipFill>
          <a:blip r:embed="rId4">
            <a:alphaModFix/>
          </a:blip>
          <a:stretch>
            <a:fillRect/>
          </a:stretch>
        </p:blipFill>
        <p:spPr>
          <a:xfrm>
            <a:off x="7375145" y="2168525"/>
            <a:ext cx="1475181" cy="2848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our tool?</a:t>
            </a:r>
            <a:endParaRPr/>
          </a:p>
        </p:txBody>
      </p:sp>
      <p:sp>
        <p:nvSpPr>
          <p:cNvPr id="117" name="Google Shape;117;p17"/>
          <p:cNvSpPr txBox="1"/>
          <p:nvPr>
            <p:ph idx="1" type="body"/>
          </p:nvPr>
        </p:nvSpPr>
        <p:spPr>
          <a:xfrm>
            <a:off x="729450" y="2078875"/>
            <a:ext cx="5059800" cy="2261100"/>
          </a:xfrm>
          <a:prstGeom prst="rect">
            <a:avLst/>
          </a:prstGeom>
        </p:spPr>
        <p:txBody>
          <a:bodyPr anchorCtr="0" anchor="t" bIns="91425" lIns="91425" spcFirstLastPara="1" rIns="91425" wrap="square" tIns="91425">
            <a:normAutofit/>
          </a:bodyPr>
          <a:lstStyle/>
          <a:p>
            <a:pPr indent="-311150" lvl="0" marL="457200" rtl="0" algn="l">
              <a:lnSpc>
                <a:spcPct val="200000"/>
              </a:lnSpc>
              <a:spcBef>
                <a:spcPts val="0"/>
              </a:spcBef>
              <a:spcAft>
                <a:spcPts val="0"/>
              </a:spcAft>
              <a:buSzPts val="1300"/>
              <a:buChar char="●"/>
            </a:pPr>
            <a:r>
              <a:rPr lang="en"/>
              <a:t>Automate </a:t>
            </a:r>
            <a:r>
              <a:rPr lang="en"/>
              <a:t>operating system </a:t>
            </a:r>
            <a:r>
              <a:rPr lang="en"/>
              <a:t>RMF. </a:t>
            </a:r>
            <a:endParaRPr/>
          </a:p>
          <a:p>
            <a:pPr indent="-311150" lvl="0" marL="457200" rtl="0" algn="l">
              <a:lnSpc>
                <a:spcPct val="200000"/>
              </a:lnSpc>
              <a:spcBef>
                <a:spcPts val="0"/>
              </a:spcBef>
              <a:spcAft>
                <a:spcPts val="0"/>
              </a:spcAft>
              <a:buSzPts val="1300"/>
              <a:buChar char="●"/>
            </a:pPr>
            <a:r>
              <a:rPr lang="en"/>
              <a:t>Collects update data from client machines.</a:t>
            </a:r>
            <a:endParaRPr/>
          </a:p>
          <a:p>
            <a:pPr indent="-311150" lvl="0" marL="457200" rtl="0" algn="l">
              <a:lnSpc>
                <a:spcPct val="200000"/>
              </a:lnSpc>
              <a:spcBef>
                <a:spcPts val="0"/>
              </a:spcBef>
              <a:spcAft>
                <a:spcPts val="0"/>
              </a:spcAft>
              <a:buSzPts val="1300"/>
              <a:buChar char="●"/>
            </a:pPr>
            <a:r>
              <a:rPr lang="en"/>
              <a:t>Processes through AI model.</a:t>
            </a:r>
            <a:endParaRPr/>
          </a:p>
          <a:p>
            <a:pPr indent="-311150" lvl="0" marL="457200" rtl="0" algn="l">
              <a:lnSpc>
                <a:spcPct val="200000"/>
              </a:lnSpc>
              <a:spcBef>
                <a:spcPts val="0"/>
              </a:spcBef>
              <a:spcAft>
                <a:spcPts val="0"/>
              </a:spcAft>
              <a:buSzPts val="1300"/>
              <a:buChar char="●"/>
            </a:pPr>
            <a:r>
              <a:rPr lang="en"/>
              <a:t>Generates comprehensive compliance report.</a:t>
            </a:r>
            <a:endParaRPr/>
          </a:p>
        </p:txBody>
      </p:sp>
      <p:pic>
        <p:nvPicPr>
          <p:cNvPr id="118" name="Google Shape;118;p17"/>
          <p:cNvPicPr preferRelativeResize="0"/>
          <p:nvPr/>
        </p:nvPicPr>
        <p:blipFill>
          <a:blip r:embed="rId3">
            <a:alphaModFix/>
          </a:blip>
          <a:stretch>
            <a:fillRect/>
          </a:stretch>
        </p:blipFill>
        <p:spPr>
          <a:xfrm>
            <a:off x="5345675" y="3160399"/>
            <a:ext cx="2687698" cy="1613326"/>
          </a:xfrm>
          <a:prstGeom prst="rect">
            <a:avLst/>
          </a:prstGeom>
          <a:noFill/>
          <a:ln>
            <a:noFill/>
          </a:ln>
        </p:spPr>
      </p:pic>
      <p:pic>
        <p:nvPicPr>
          <p:cNvPr id="119" name="Google Shape;119;p17"/>
          <p:cNvPicPr preferRelativeResize="0"/>
          <p:nvPr/>
        </p:nvPicPr>
        <p:blipFill>
          <a:blip r:embed="rId4">
            <a:alphaModFix/>
          </a:blip>
          <a:stretch>
            <a:fillRect/>
          </a:stretch>
        </p:blipFill>
        <p:spPr>
          <a:xfrm>
            <a:off x="4740950" y="802950"/>
            <a:ext cx="3997625" cy="1509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Where is our tool used? </a:t>
            </a:r>
            <a:endParaRPr/>
          </a:p>
        </p:txBody>
      </p:sp>
      <p:sp>
        <p:nvSpPr>
          <p:cNvPr id="125" name="Google Shape;125;p18"/>
          <p:cNvSpPr txBox="1"/>
          <p:nvPr>
            <p:ph idx="1" type="body"/>
          </p:nvPr>
        </p:nvSpPr>
        <p:spPr>
          <a:xfrm>
            <a:off x="729450" y="2078875"/>
            <a:ext cx="4080300" cy="2798700"/>
          </a:xfrm>
          <a:prstGeom prst="rect">
            <a:avLst/>
          </a:prstGeom>
        </p:spPr>
        <p:txBody>
          <a:bodyPr anchorCtr="0" anchor="t" bIns="91425" lIns="91425" spcFirstLastPara="1" rIns="91425" wrap="square" tIns="91425">
            <a:normAutofit/>
          </a:bodyPr>
          <a:lstStyle/>
          <a:p>
            <a:pPr indent="-311150" lvl="0" marL="457200" rtl="0" algn="l">
              <a:lnSpc>
                <a:spcPct val="200000"/>
              </a:lnSpc>
              <a:spcBef>
                <a:spcPts val="0"/>
              </a:spcBef>
              <a:spcAft>
                <a:spcPts val="0"/>
              </a:spcAft>
              <a:buSzPts val="1300"/>
              <a:buChar char="●"/>
            </a:pPr>
            <a:r>
              <a:rPr lang="en"/>
              <a:t>Runs </a:t>
            </a:r>
            <a:r>
              <a:rPr lang="en"/>
              <a:t>on Debian 11 and Windows 11 within organizational networks.</a:t>
            </a:r>
            <a:endParaRPr/>
          </a:p>
          <a:p>
            <a:pPr indent="-311150" lvl="0" marL="457200" rtl="0" algn="l">
              <a:lnSpc>
                <a:spcPct val="200000"/>
              </a:lnSpc>
              <a:spcBef>
                <a:spcPts val="0"/>
              </a:spcBef>
              <a:spcAft>
                <a:spcPts val="0"/>
              </a:spcAft>
              <a:buSzPts val="1300"/>
              <a:buChar char="●"/>
            </a:pPr>
            <a:r>
              <a:rPr lang="en"/>
              <a:t>Deployed in enterprise environments, including the Cyber Range.</a:t>
            </a:r>
            <a:endParaRPr/>
          </a:p>
          <a:p>
            <a:pPr indent="-311150" lvl="0" marL="457200" rtl="0" algn="l">
              <a:lnSpc>
                <a:spcPct val="200000"/>
              </a:lnSpc>
              <a:spcBef>
                <a:spcPts val="0"/>
              </a:spcBef>
              <a:spcAft>
                <a:spcPts val="0"/>
              </a:spcAft>
              <a:buSzPts val="1300"/>
              <a:buChar char="●"/>
            </a:pPr>
            <a:r>
              <a:rPr lang="en"/>
              <a:t>I</a:t>
            </a:r>
            <a:r>
              <a:rPr lang="en"/>
              <a:t>ntegrated into the Cybersecurity Division of the NAVSEA Keyport operations</a:t>
            </a:r>
            <a:endParaRPr/>
          </a:p>
          <a:p>
            <a:pPr indent="-311150" lvl="0" marL="457200" rtl="0" algn="l">
              <a:lnSpc>
                <a:spcPct val="200000"/>
              </a:lnSpc>
              <a:spcBef>
                <a:spcPts val="0"/>
              </a:spcBef>
              <a:spcAft>
                <a:spcPts val="0"/>
              </a:spcAft>
              <a:buSzPts val="1300"/>
              <a:buChar char="●"/>
            </a:pPr>
            <a:r>
              <a:rPr lang="en"/>
              <a:t>Potentially used for Laptop Checkout</a:t>
            </a:r>
            <a:endParaRPr/>
          </a:p>
        </p:txBody>
      </p:sp>
      <p:pic>
        <p:nvPicPr>
          <p:cNvPr id="126" name="Google Shape;126;p18"/>
          <p:cNvPicPr preferRelativeResize="0"/>
          <p:nvPr/>
        </p:nvPicPr>
        <p:blipFill>
          <a:blip r:embed="rId3">
            <a:alphaModFix/>
          </a:blip>
          <a:stretch>
            <a:fillRect/>
          </a:stretch>
        </p:blipFill>
        <p:spPr>
          <a:xfrm>
            <a:off x="5382725" y="3814425"/>
            <a:ext cx="3761275" cy="1329075"/>
          </a:xfrm>
          <a:prstGeom prst="rect">
            <a:avLst/>
          </a:prstGeom>
          <a:noFill/>
          <a:ln>
            <a:noFill/>
          </a:ln>
        </p:spPr>
      </p:pic>
      <p:pic>
        <p:nvPicPr>
          <p:cNvPr id="127" name="Google Shape;127;p18"/>
          <p:cNvPicPr preferRelativeResize="0"/>
          <p:nvPr/>
        </p:nvPicPr>
        <p:blipFill>
          <a:blip r:embed="rId4">
            <a:alphaModFix/>
          </a:blip>
          <a:stretch>
            <a:fillRect/>
          </a:stretch>
        </p:blipFill>
        <p:spPr>
          <a:xfrm>
            <a:off x="6457949" y="1821700"/>
            <a:ext cx="1487400" cy="1116425"/>
          </a:xfrm>
          <a:prstGeom prst="rect">
            <a:avLst/>
          </a:prstGeom>
          <a:noFill/>
          <a:ln>
            <a:noFill/>
          </a:ln>
        </p:spPr>
      </p:pic>
      <p:pic>
        <p:nvPicPr>
          <p:cNvPr id="128" name="Google Shape;128;p18"/>
          <p:cNvPicPr preferRelativeResize="0"/>
          <p:nvPr/>
        </p:nvPicPr>
        <p:blipFill>
          <a:blip r:embed="rId5">
            <a:alphaModFix/>
          </a:blip>
          <a:stretch>
            <a:fillRect/>
          </a:stretch>
        </p:blipFill>
        <p:spPr>
          <a:xfrm>
            <a:off x="7945350" y="1863350"/>
            <a:ext cx="1033125" cy="1033125"/>
          </a:xfrm>
          <a:prstGeom prst="rect">
            <a:avLst/>
          </a:prstGeom>
          <a:noFill/>
          <a:ln>
            <a:noFill/>
          </a:ln>
        </p:spPr>
      </p:pic>
      <p:pic>
        <p:nvPicPr>
          <p:cNvPr id="129" name="Google Shape;129;p18"/>
          <p:cNvPicPr preferRelativeResize="0"/>
          <p:nvPr/>
        </p:nvPicPr>
        <p:blipFill>
          <a:blip r:embed="rId6">
            <a:alphaModFix/>
          </a:blip>
          <a:stretch>
            <a:fillRect/>
          </a:stretch>
        </p:blipFill>
        <p:spPr>
          <a:xfrm>
            <a:off x="6457950" y="2938125"/>
            <a:ext cx="2686050" cy="876300"/>
          </a:xfrm>
          <a:prstGeom prst="rect">
            <a:avLst/>
          </a:prstGeom>
          <a:noFill/>
          <a:ln>
            <a:noFill/>
          </a:ln>
        </p:spPr>
      </p:pic>
      <p:pic>
        <p:nvPicPr>
          <p:cNvPr id="130" name="Google Shape;130;p18"/>
          <p:cNvPicPr preferRelativeResize="0"/>
          <p:nvPr/>
        </p:nvPicPr>
        <p:blipFill>
          <a:blip r:embed="rId7">
            <a:alphaModFix/>
          </a:blip>
          <a:stretch>
            <a:fillRect/>
          </a:stretch>
        </p:blipFill>
        <p:spPr>
          <a:xfrm>
            <a:off x="6840550" y="49250"/>
            <a:ext cx="2303450" cy="17275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Endpoint Data Collection</a:t>
            </a:r>
            <a:endParaRPr/>
          </a:p>
        </p:txBody>
      </p:sp>
      <p:sp>
        <p:nvSpPr>
          <p:cNvPr id="136" name="Google Shape;136;p19"/>
          <p:cNvSpPr txBox="1"/>
          <p:nvPr>
            <p:ph idx="1" type="body"/>
          </p:nvPr>
        </p:nvSpPr>
        <p:spPr>
          <a:xfrm>
            <a:off x="729450" y="2078875"/>
            <a:ext cx="4479600" cy="2631000"/>
          </a:xfrm>
          <a:prstGeom prst="rect">
            <a:avLst/>
          </a:prstGeom>
        </p:spPr>
        <p:txBody>
          <a:bodyPr anchorCtr="0" anchor="t" bIns="91425" lIns="91425" spcFirstLastPara="1" rIns="91425" wrap="square" tIns="91425">
            <a:noAutofit/>
          </a:bodyPr>
          <a:lstStyle/>
          <a:p>
            <a:pPr indent="-326510" lvl="0" marL="457200" rtl="0" algn="l">
              <a:lnSpc>
                <a:spcPct val="105000"/>
              </a:lnSpc>
              <a:spcBef>
                <a:spcPts val="0"/>
              </a:spcBef>
              <a:spcAft>
                <a:spcPts val="0"/>
              </a:spcAft>
              <a:buSzPts val="1542"/>
              <a:buChar char="●"/>
            </a:pPr>
            <a:r>
              <a:rPr lang="en" sz="1541"/>
              <a:t>Automated scripts run on Windows and Debian client systems to collect machine info</a:t>
            </a:r>
            <a:endParaRPr sz="1541"/>
          </a:p>
          <a:p>
            <a:pPr indent="-326510" lvl="1" marL="914400" rtl="0" algn="l">
              <a:lnSpc>
                <a:spcPct val="105000"/>
              </a:lnSpc>
              <a:spcBef>
                <a:spcPts val="0"/>
              </a:spcBef>
              <a:spcAft>
                <a:spcPts val="0"/>
              </a:spcAft>
              <a:buSzPts val="1542"/>
              <a:buChar char="○"/>
            </a:pPr>
            <a:r>
              <a:rPr lang="en" sz="1541"/>
              <a:t>Computer name</a:t>
            </a:r>
            <a:endParaRPr sz="1541"/>
          </a:p>
          <a:p>
            <a:pPr indent="-326510" lvl="1" marL="914400" rtl="0" algn="l">
              <a:lnSpc>
                <a:spcPct val="105000"/>
              </a:lnSpc>
              <a:spcBef>
                <a:spcPts val="0"/>
              </a:spcBef>
              <a:spcAft>
                <a:spcPts val="0"/>
              </a:spcAft>
              <a:buSzPts val="1542"/>
              <a:buChar char="○"/>
            </a:pPr>
            <a:r>
              <a:rPr lang="en" sz="1541"/>
              <a:t>Private IP address </a:t>
            </a:r>
            <a:endParaRPr sz="1541"/>
          </a:p>
          <a:p>
            <a:pPr indent="-326510" lvl="1" marL="914400" rtl="0" algn="l">
              <a:lnSpc>
                <a:spcPct val="105000"/>
              </a:lnSpc>
              <a:spcBef>
                <a:spcPts val="0"/>
              </a:spcBef>
              <a:spcAft>
                <a:spcPts val="0"/>
              </a:spcAft>
              <a:buSzPts val="1542"/>
              <a:buChar char="○"/>
            </a:pPr>
            <a:r>
              <a:rPr lang="en" sz="1541"/>
              <a:t>OS type</a:t>
            </a:r>
            <a:endParaRPr sz="1541"/>
          </a:p>
          <a:p>
            <a:pPr indent="-326510" lvl="1" marL="914400" rtl="0" algn="l">
              <a:lnSpc>
                <a:spcPct val="105000"/>
              </a:lnSpc>
              <a:spcBef>
                <a:spcPts val="0"/>
              </a:spcBef>
              <a:spcAft>
                <a:spcPts val="0"/>
              </a:spcAft>
              <a:buSzPts val="1542"/>
              <a:buChar char="○"/>
            </a:pPr>
            <a:r>
              <a:rPr lang="en" sz="1541"/>
              <a:t>List of pending updates, etc. </a:t>
            </a:r>
            <a:endParaRPr sz="1541"/>
          </a:p>
          <a:p>
            <a:pPr indent="-326510" lvl="0" marL="457200" rtl="0" algn="l">
              <a:lnSpc>
                <a:spcPct val="105000"/>
              </a:lnSpc>
              <a:spcBef>
                <a:spcPts val="0"/>
              </a:spcBef>
              <a:spcAft>
                <a:spcPts val="0"/>
              </a:spcAft>
              <a:buSzPts val="1542"/>
              <a:buChar char="●"/>
            </a:pPr>
            <a:r>
              <a:rPr lang="en" sz="1541"/>
              <a:t>Info is securely sent to target server </a:t>
            </a:r>
            <a:r>
              <a:rPr lang="en" sz="1541"/>
              <a:t>running</a:t>
            </a:r>
            <a:r>
              <a:rPr lang="en" sz="1541"/>
              <a:t> the AI model.</a:t>
            </a:r>
            <a:endParaRPr sz="1541"/>
          </a:p>
          <a:p>
            <a:pPr indent="0" lvl="0" marL="457200" rtl="0" algn="l">
              <a:lnSpc>
                <a:spcPct val="105000"/>
              </a:lnSpc>
              <a:spcBef>
                <a:spcPts val="1200"/>
              </a:spcBef>
              <a:spcAft>
                <a:spcPts val="0"/>
              </a:spcAft>
              <a:buNone/>
            </a:pPr>
            <a:r>
              <a:t/>
            </a:r>
            <a:endParaRPr sz="1500"/>
          </a:p>
          <a:p>
            <a:pPr indent="0" lvl="0" marL="0" rtl="0" algn="l">
              <a:lnSpc>
                <a:spcPct val="105000"/>
              </a:lnSpc>
              <a:spcBef>
                <a:spcPts val="1200"/>
              </a:spcBef>
              <a:spcAft>
                <a:spcPts val="1200"/>
              </a:spcAft>
              <a:buNone/>
            </a:pPr>
            <a:r>
              <a:t/>
            </a:r>
            <a:endParaRPr sz="1500"/>
          </a:p>
        </p:txBody>
      </p:sp>
      <p:pic>
        <p:nvPicPr>
          <p:cNvPr id="137" name="Google Shape;137;p19"/>
          <p:cNvPicPr preferRelativeResize="0"/>
          <p:nvPr/>
        </p:nvPicPr>
        <p:blipFill>
          <a:blip r:embed="rId3">
            <a:alphaModFix/>
          </a:blip>
          <a:stretch>
            <a:fillRect/>
          </a:stretch>
        </p:blipFill>
        <p:spPr>
          <a:xfrm>
            <a:off x="5089075" y="1760082"/>
            <a:ext cx="4054925" cy="266869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CVE List</a:t>
            </a:r>
            <a:endParaRPr/>
          </a:p>
        </p:txBody>
      </p:sp>
      <p:sp>
        <p:nvSpPr>
          <p:cNvPr id="143" name="Google Shape;143;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Daily updated GitHub repository containing an extensive list of known common vulnerabilities and exposures (CVE) dating back to 1990’s.</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en"/>
              <a:t>Tool itself will be updated once per day to keep up to date with the CVE repository.</a:t>
            </a:r>
            <a:endParaRPr/>
          </a:p>
        </p:txBody>
      </p:sp>
      <p:pic>
        <p:nvPicPr>
          <p:cNvPr id="144" name="Google Shape;144;p20"/>
          <p:cNvPicPr preferRelativeResize="0"/>
          <p:nvPr/>
        </p:nvPicPr>
        <p:blipFill>
          <a:blip r:embed="rId3">
            <a:alphaModFix/>
          </a:blip>
          <a:stretch>
            <a:fillRect/>
          </a:stretch>
        </p:blipFill>
        <p:spPr>
          <a:xfrm>
            <a:off x="5015846" y="550434"/>
            <a:ext cx="1604650" cy="1604650"/>
          </a:xfrm>
          <a:prstGeom prst="rect">
            <a:avLst/>
          </a:prstGeom>
          <a:noFill/>
          <a:ln>
            <a:noFill/>
          </a:ln>
        </p:spPr>
      </p:pic>
      <p:pic>
        <p:nvPicPr>
          <p:cNvPr id="145" name="Google Shape;145;p20"/>
          <p:cNvPicPr preferRelativeResize="0"/>
          <p:nvPr/>
        </p:nvPicPr>
        <p:blipFill rotWithShape="1">
          <a:blip r:embed="rId4">
            <a:alphaModFix/>
          </a:blip>
          <a:srcRect b="9458" l="12408" r="10377" t="13327"/>
          <a:stretch/>
        </p:blipFill>
        <p:spPr>
          <a:xfrm>
            <a:off x="7081700" y="3424225"/>
            <a:ext cx="1563050" cy="1563050"/>
          </a:xfrm>
          <a:prstGeom prst="rect">
            <a:avLst/>
          </a:prstGeom>
          <a:noFill/>
          <a:ln>
            <a:noFill/>
          </a:ln>
        </p:spPr>
      </p:pic>
      <p:pic>
        <p:nvPicPr>
          <p:cNvPr descr="File:GitHub Mark.png - Wikimedia Commons" id="146" name="Google Shape;146;p20"/>
          <p:cNvPicPr preferRelativeResize="0"/>
          <p:nvPr/>
        </p:nvPicPr>
        <p:blipFill>
          <a:blip r:embed="rId5">
            <a:alphaModFix/>
          </a:blip>
          <a:stretch>
            <a:fillRect/>
          </a:stretch>
        </p:blipFill>
        <p:spPr>
          <a:xfrm>
            <a:off x="2734150" y="818700"/>
            <a:ext cx="1209974" cy="1179873"/>
          </a:xfrm>
          <a:prstGeom prst="rect">
            <a:avLst/>
          </a:prstGeom>
          <a:noFill/>
          <a:ln>
            <a:noFill/>
          </a:ln>
        </p:spPr>
      </p:pic>
      <p:pic>
        <p:nvPicPr>
          <p:cNvPr id="147" name="Google Shape;147;p20"/>
          <p:cNvPicPr preferRelativeResize="0"/>
          <p:nvPr/>
        </p:nvPicPr>
        <p:blipFill>
          <a:blip r:embed="rId6">
            <a:alphaModFix/>
          </a:blip>
          <a:stretch>
            <a:fillRect/>
          </a:stretch>
        </p:blipFill>
        <p:spPr>
          <a:xfrm>
            <a:off x="295279" y="3522500"/>
            <a:ext cx="1920650" cy="1464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Database</a:t>
            </a:r>
            <a:endParaRPr/>
          </a:p>
        </p:txBody>
      </p:sp>
      <p:sp>
        <p:nvSpPr>
          <p:cNvPr id="153" name="Google Shape;153;p21"/>
          <p:cNvSpPr/>
          <p:nvPr/>
        </p:nvSpPr>
        <p:spPr>
          <a:xfrm>
            <a:off x="5568364" y="870975"/>
            <a:ext cx="1116000" cy="1116000"/>
          </a:xfrm>
          <a:prstGeom prst="roundRect">
            <a:avLst>
              <a:gd fmla="val 16667" name="adj"/>
            </a:avLst>
          </a:prstGeom>
          <a:solidFill>
            <a:srgbClr val="C9DAF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Lato"/>
                <a:ea typeface="Lato"/>
                <a:cs typeface="Lato"/>
                <a:sym typeface="Lato"/>
              </a:rPr>
              <a:t>Target System Input</a:t>
            </a:r>
            <a:endParaRPr sz="1600">
              <a:latin typeface="Lato"/>
              <a:ea typeface="Lato"/>
              <a:cs typeface="Lato"/>
              <a:sym typeface="Lato"/>
            </a:endParaRPr>
          </a:p>
        </p:txBody>
      </p:sp>
      <p:sp>
        <p:nvSpPr>
          <p:cNvPr id="154" name="Google Shape;154;p21"/>
          <p:cNvSpPr/>
          <p:nvPr/>
        </p:nvSpPr>
        <p:spPr>
          <a:xfrm>
            <a:off x="729450" y="2545000"/>
            <a:ext cx="1224300" cy="2154600"/>
          </a:xfrm>
          <a:prstGeom prst="roundRect">
            <a:avLst>
              <a:gd fmla="val 16667" name="adj"/>
            </a:avLst>
          </a:prstGeom>
          <a:solidFill>
            <a:srgbClr val="F4CC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latin typeface="Lato"/>
                <a:ea typeface="Lato"/>
                <a:cs typeface="Lato"/>
                <a:sym typeface="Lato"/>
              </a:rPr>
              <a:t>CVE List</a:t>
            </a:r>
            <a:endParaRPr sz="1700">
              <a:latin typeface="Lato"/>
              <a:ea typeface="Lato"/>
              <a:cs typeface="Lato"/>
              <a:sym typeface="Lato"/>
            </a:endParaRPr>
          </a:p>
        </p:txBody>
      </p:sp>
      <p:sp>
        <p:nvSpPr>
          <p:cNvPr id="155" name="Google Shape;155;p21"/>
          <p:cNvSpPr/>
          <p:nvPr/>
        </p:nvSpPr>
        <p:spPr>
          <a:xfrm>
            <a:off x="2840712" y="2454400"/>
            <a:ext cx="2335800" cy="2335800"/>
          </a:xfrm>
          <a:prstGeom prst="roundRect">
            <a:avLst>
              <a:gd fmla="val 16667" name="adj"/>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ato"/>
                <a:ea typeface="Lato"/>
                <a:cs typeface="Lato"/>
                <a:sym typeface="Lato"/>
              </a:rPr>
              <a:t>Vector Database</a:t>
            </a:r>
            <a:endParaRPr sz="2000">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Chroma</a:t>
            </a:r>
            <a:endParaRPr>
              <a:latin typeface="Lato"/>
              <a:ea typeface="Lato"/>
              <a:cs typeface="Lato"/>
              <a:sym typeface="Lato"/>
            </a:endParaRPr>
          </a:p>
        </p:txBody>
      </p:sp>
      <p:cxnSp>
        <p:nvCxnSpPr>
          <p:cNvPr id="156" name="Google Shape;156;p21"/>
          <p:cNvCxnSpPr>
            <a:stCxn id="154" idx="3"/>
            <a:endCxn id="155" idx="1"/>
          </p:cNvCxnSpPr>
          <p:nvPr/>
        </p:nvCxnSpPr>
        <p:spPr>
          <a:xfrm>
            <a:off x="1953750" y="3622300"/>
            <a:ext cx="887100" cy="0"/>
          </a:xfrm>
          <a:prstGeom prst="straightConnector1">
            <a:avLst/>
          </a:prstGeom>
          <a:noFill/>
          <a:ln cap="flat" cmpd="sng" w="19050">
            <a:solidFill>
              <a:schemeClr val="dk2"/>
            </a:solidFill>
            <a:prstDash val="solid"/>
            <a:round/>
            <a:headEnd len="med" w="med" type="none"/>
            <a:tailEnd len="med" w="med" type="triangle"/>
          </a:ln>
        </p:spPr>
      </p:cxnSp>
      <p:cxnSp>
        <p:nvCxnSpPr>
          <p:cNvPr id="157" name="Google Shape;157;p21"/>
          <p:cNvCxnSpPr/>
          <p:nvPr/>
        </p:nvCxnSpPr>
        <p:spPr>
          <a:xfrm>
            <a:off x="6126364" y="1986975"/>
            <a:ext cx="0" cy="1386300"/>
          </a:xfrm>
          <a:prstGeom prst="straightConnector1">
            <a:avLst/>
          </a:prstGeom>
          <a:noFill/>
          <a:ln cap="flat" cmpd="sng" w="19050">
            <a:solidFill>
              <a:schemeClr val="dk2"/>
            </a:solidFill>
            <a:prstDash val="solid"/>
            <a:round/>
            <a:headEnd len="med" w="med" type="none"/>
            <a:tailEnd len="med" w="med" type="triangle"/>
          </a:ln>
        </p:spPr>
      </p:cxnSp>
      <p:cxnSp>
        <p:nvCxnSpPr>
          <p:cNvPr id="158" name="Google Shape;158;p21"/>
          <p:cNvCxnSpPr>
            <a:stCxn id="155" idx="3"/>
          </p:cNvCxnSpPr>
          <p:nvPr/>
        </p:nvCxnSpPr>
        <p:spPr>
          <a:xfrm>
            <a:off x="5176512" y="3622300"/>
            <a:ext cx="653700" cy="0"/>
          </a:xfrm>
          <a:prstGeom prst="straightConnector1">
            <a:avLst/>
          </a:prstGeom>
          <a:noFill/>
          <a:ln cap="flat" cmpd="sng" w="19050">
            <a:solidFill>
              <a:schemeClr val="dk2"/>
            </a:solidFill>
            <a:prstDash val="solid"/>
            <a:round/>
            <a:headEnd len="med" w="med" type="none"/>
            <a:tailEnd len="med" w="med" type="none"/>
          </a:ln>
        </p:spPr>
      </p:cxnSp>
      <p:cxnSp>
        <p:nvCxnSpPr>
          <p:cNvPr id="159" name="Google Shape;159;p21"/>
          <p:cNvCxnSpPr/>
          <p:nvPr/>
        </p:nvCxnSpPr>
        <p:spPr>
          <a:xfrm>
            <a:off x="6423975" y="3622771"/>
            <a:ext cx="472800" cy="0"/>
          </a:xfrm>
          <a:prstGeom prst="straightConnector1">
            <a:avLst/>
          </a:prstGeom>
          <a:noFill/>
          <a:ln cap="flat" cmpd="sng" w="19050">
            <a:solidFill>
              <a:schemeClr val="dk2"/>
            </a:solidFill>
            <a:prstDash val="solid"/>
            <a:round/>
            <a:headEnd len="med" w="med" type="none"/>
            <a:tailEnd len="med" w="med" type="triangle"/>
          </a:ln>
        </p:spPr>
      </p:cxnSp>
      <p:cxnSp>
        <p:nvCxnSpPr>
          <p:cNvPr id="160" name="Google Shape;160;p21"/>
          <p:cNvCxnSpPr/>
          <p:nvPr/>
        </p:nvCxnSpPr>
        <p:spPr>
          <a:xfrm>
            <a:off x="5823675" y="3622375"/>
            <a:ext cx="600300" cy="0"/>
          </a:xfrm>
          <a:prstGeom prst="straightConnector1">
            <a:avLst/>
          </a:prstGeom>
          <a:noFill/>
          <a:ln cap="flat" cmpd="sng" w="19050">
            <a:solidFill>
              <a:srgbClr val="CCCCCC"/>
            </a:solidFill>
            <a:prstDash val="solid"/>
            <a:round/>
            <a:headEnd len="med" w="med" type="none"/>
            <a:tailEnd len="med" w="med" type="none"/>
          </a:ln>
        </p:spPr>
      </p:cxnSp>
      <p:grpSp>
        <p:nvGrpSpPr>
          <p:cNvPr id="161" name="Google Shape;161;p21"/>
          <p:cNvGrpSpPr/>
          <p:nvPr/>
        </p:nvGrpSpPr>
        <p:grpSpPr>
          <a:xfrm flipH="1" rot="5400000">
            <a:off x="5830504" y="3384636"/>
            <a:ext cx="579840" cy="522373"/>
            <a:chOff x="5974425" y="2929150"/>
            <a:chExt cx="960000" cy="714600"/>
          </a:xfrm>
        </p:grpSpPr>
        <p:cxnSp>
          <p:nvCxnSpPr>
            <p:cNvPr id="162" name="Google Shape;162;p21"/>
            <p:cNvCxnSpPr/>
            <p:nvPr/>
          </p:nvCxnSpPr>
          <p:spPr>
            <a:xfrm flipH="1" rot="10800000">
              <a:off x="5974425" y="2929150"/>
              <a:ext cx="960000" cy="257400"/>
            </a:xfrm>
            <a:prstGeom prst="straightConnector1">
              <a:avLst/>
            </a:prstGeom>
            <a:noFill/>
            <a:ln cap="flat" cmpd="sng" w="19050">
              <a:solidFill>
                <a:schemeClr val="dk2"/>
              </a:solidFill>
              <a:prstDash val="solid"/>
              <a:round/>
              <a:headEnd len="med" w="med" type="none"/>
              <a:tailEnd len="med" w="med" type="none"/>
            </a:ln>
          </p:spPr>
        </p:cxnSp>
        <p:cxnSp>
          <p:nvCxnSpPr>
            <p:cNvPr id="163" name="Google Shape;163;p21"/>
            <p:cNvCxnSpPr/>
            <p:nvPr/>
          </p:nvCxnSpPr>
          <p:spPr>
            <a:xfrm flipH="1" rot="10800000">
              <a:off x="5974425" y="3157750"/>
              <a:ext cx="960000" cy="257400"/>
            </a:xfrm>
            <a:prstGeom prst="straightConnector1">
              <a:avLst/>
            </a:prstGeom>
            <a:noFill/>
            <a:ln cap="flat" cmpd="sng" w="19050">
              <a:solidFill>
                <a:schemeClr val="dk2"/>
              </a:solidFill>
              <a:prstDash val="solid"/>
              <a:round/>
              <a:headEnd len="med" w="med" type="none"/>
              <a:tailEnd len="med" w="med" type="none"/>
            </a:ln>
          </p:spPr>
        </p:cxnSp>
        <p:cxnSp>
          <p:nvCxnSpPr>
            <p:cNvPr id="164" name="Google Shape;164;p21"/>
            <p:cNvCxnSpPr/>
            <p:nvPr/>
          </p:nvCxnSpPr>
          <p:spPr>
            <a:xfrm flipH="1" rot="10800000">
              <a:off x="5974425" y="3386350"/>
              <a:ext cx="960000" cy="257400"/>
            </a:xfrm>
            <a:prstGeom prst="straightConnector1">
              <a:avLst/>
            </a:prstGeom>
            <a:noFill/>
            <a:ln cap="flat" cmpd="sng" w="19050">
              <a:solidFill>
                <a:schemeClr val="dk2"/>
              </a:solidFill>
              <a:prstDash val="solid"/>
              <a:round/>
              <a:headEnd len="med" w="med" type="none"/>
              <a:tailEnd len="med" w="med" type="none"/>
            </a:ln>
          </p:spPr>
        </p:cxnSp>
      </p:grpSp>
      <p:sp>
        <p:nvSpPr>
          <p:cNvPr id="165" name="Google Shape;165;p21"/>
          <p:cNvSpPr/>
          <p:nvPr/>
        </p:nvSpPr>
        <p:spPr>
          <a:xfrm>
            <a:off x="6899874" y="2454400"/>
            <a:ext cx="1845900" cy="2335800"/>
          </a:xfrm>
          <a:prstGeom prst="roundRect">
            <a:avLst>
              <a:gd fmla="val 16667" name="adj"/>
            </a:avLst>
          </a:prstGeom>
          <a:solidFill>
            <a:srgbClr val="FFF2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ato"/>
                <a:ea typeface="Lato"/>
                <a:cs typeface="Lato"/>
                <a:sym typeface="Lato"/>
              </a:rPr>
              <a:t>Desired CVE Context</a:t>
            </a:r>
            <a:endParaRPr sz="2000">
              <a:latin typeface="Lato"/>
              <a:ea typeface="Lato"/>
              <a:cs typeface="Lato"/>
              <a:sym typeface="Lato"/>
            </a:endParaRPr>
          </a:p>
        </p:txBody>
      </p:sp>
      <p:sp>
        <p:nvSpPr>
          <p:cNvPr id="166" name="Google Shape;166;p21"/>
          <p:cNvSpPr txBox="1"/>
          <p:nvPr/>
        </p:nvSpPr>
        <p:spPr>
          <a:xfrm>
            <a:off x="5378663" y="3935750"/>
            <a:ext cx="1483500" cy="36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accent1"/>
                </a:solidFill>
                <a:latin typeface="Lato"/>
                <a:ea typeface="Lato"/>
                <a:cs typeface="Lato"/>
                <a:sym typeface="Lato"/>
              </a:rPr>
              <a:t>Cosine Similarity Search</a:t>
            </a:r>
            <a:endParaRPr sz="1300">
              <a:solidFill>
                <a:schemeClr val="accen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gtEl>
                                        <p:attrNameLst>
                                          <p:attrName>style.visibility</p:attrName>
                                        </p:attrNameLst>
                                      </p:cBhvr>
                                      <p:to>
                                        <p:strVal val="visible"/>
                                      </p:to>
                                    </p:set>
                                    <p:anim calcmode="lin" valueType="num">
                                      <p:cBhvr additive="base">
                                        <p:cTn dur="1000"/>
                                        <p:tgtEl>
                                          <p:spTgt spid="15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55"/>
                                        </p:tgtEl>
                                        <p:attrNameLst>
                                          <p:attrName>style.visibility</p:attrName>
                                        </p:attrNameLst>
                                      </p:cBhvr>
                                      <p:to>
                                        <p:strVal val="visible"/>
                                      </p:to>
                                    </p:set>
                                    <p:anim calcmode="lin" valueType="num">
                                      <p:cBhvr additive="base">
                                        <p:cTn dur="1000"/>
                                        <p:tgtEl>
                                          <p:spTgt spid="15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56"/>
                                        </p:tgtEl>
                                        <p:attrNameLst>
                                          <p:attrName>style.visibility</p:attrName>
                                        </p:attrNameLst>
                                      </p:cBhvr>
                                      <p:to>
                                        <p:strVal val="visible"/>
                                      </p:to>
                                    </p:set>
                                    <p:anim calcmode="lin" valueType="num">
                                      <p:cBhvr additive="base">
                                        <p:cTn dur="1000"/>
                                        <p:tgtEl>
                                          <p:spTgt spid="15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53"/>
                                        </p:tgtEl>
                                        <p:attrNameLst>
                                          <p:attrName>style.visibility</p:attrName>
                                        </p:attrNameLst>
                                      </p:cBhvr>
                                      <p:to>
                                        <p:strVal val="visible"/>
                                      </p:to>
                                    </p:set>
                                    <p:anim calcmode="lin" valueType="num">
                                      <p:cBhvr additive="base">
                                        <p:cTn dur="1000"/>
                                        <p:tgtEl>
                                          <p:spTgt spid="15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57"/>
                                        </p:tgtEl>
                                        <p:attrNameLst>
                                          <p:attrName>style.visibility</p:attrName>
                                        </p:attrNameLst>
                                      </p:cBhvr>
                                      <p:to>
                                        <p:strVal val="visible"/>
                                      </p:to>
                                    </p:set>
                                    <p:anim calcmode="lin" valueType="num">
                                      <p:cBhvr additive="base">
                                        <p:cTn dur="1000"/>
                                        <p:tgtEl>
                                          <p:spTgt spid="157"/>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par>
                                <p:cTn fill="hold" nodeType="with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CF95A702BAC64990F6FBA2C2B5301E" ma:contentTypeVersion="10" ma:contentTypeDescription="Create a new document." ma:contentTypeScope="" ma:versionID="b8dde7968ce4a488dfe6bf3346dac752">
  <xsd:schema xmlns:xsd="http://www.w3.org/2001/XMLSchema" xmlns:xs="http://www.w3.org/2001/XMLSchema" xmlns:p="http://schemas.microsoft.com/office/2006/metadata/properties" xmlns:ns2="e40dcee9-e4d5-49a3-8c80-2e94e886c646" xmlns:ns3="b5aca952-4f04-480b-b454-8d24f6c7bcb8" targetNamespace="http://schemas.microsoft.com/office/2006/metadata/properties" ma:root="true" ma:fieldsID="c380a71a09b960cd76eb9987fac22522" ns2:_="" ns3:_="">
    <xsd:import namespace="e40dcee9-e4d5-49a3-8c80-2e94e886c646"/>
    <xsd:import namespace="b5aca952-4f04-480b-b454-8d24f6c7bcb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0dcee9-e4d5-49a3-8c80-2e94e886c6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ab2f9309-a8ab-47c5-ad99-817f00b9d518"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5aca952-4f04-480b-b454-8d24f6c7bcb8"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425d6faf-52c7-4444-bc77-fbea44396a23}" ma:internalName="TaxCatchAll" ma:showField="CatchAllData" ma:web="b5aca952-4f04-480b-b454-8d24f6c7bcb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b5aca952-4f04-480b-b454-8d24f6c7bcb8" xsi:nil="true"/>
    <lcf76f155ced4ddcb4097134ff3c332f xmlns="e40dcee9-e4d5-49a3-8c80-2e94e886c64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9E66DC6-BA69-4F27-95D4-50BC5B258854}"/>
</file>

<file path=customXml/itemProps2.xml><?xml version="1.0" encoding="utf-8"?>
<ds:datastoreItem xmlns:ds="http://schemas.openxmlformats.org/officeDocument/2006/customXml" ds:itemID="{6129F101-34AA-4A49-82DF-1780640A04D5}"/>
</file>

<file path=customXml/itemProps3.xml><?xml version="1.0" encoding="utf-8"?>
<ds:datastoreItem xmlns:ds="http://schemas.openxmlformats.org/officeDocument/2006/customXml" ds:itemID="{AA42ECA2-7635-4356-AC32-B723FC371ACE}"/>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0x010100B4CF95A702BAC64990F6FBA2C2B5301E</vt:lpwstr>
  </property>
</Properties>
</file>